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91" r:id="rId3"/>
    <p:sldId id="392" r:id="rId4"/>
    <p:sldId id="393" r:id="rId5"/>
    <p:sldId id="394" r:id="rId6"/>
    <p:sldId id="525" r:id="rId7"/>
    <p:sldId id="526" r:id="rId8"/>
    <p:sldId id="527" r:id="rId9"/>
    <p:sldId id="528" r:id="rId10"/>
    <p:sldId id="529" r:id="rId11"/>
    <p:sldId id="530" r:id="rId12"/>
    <p:sldId id="492" r:id="rId13"/>
    <p:sldId id="532" r:id="rId14"/>
    <p:sldId id="533" r:id="rId15"/>
    <p:sldId id="534" r:id="rId16"/>
    <p:sldId id="535" r:id="rId17"/>
    <p:sldId id="501" r:id="rId18"/>
    <p:sldId id="500" r:id="rId19"/>
    <p:sldId id="502" r:id="rId20"/>
    <p:sldId id="505" r:id="rId21"/>
    <p:sldId id="506" r:id="rId22"/>
    <p:sldId id="523" r:id="rId23"/>
    <p:sldId id="536" r:id="rId24"/>
    <p:sldId id="537" r:id="rId25"/>
    <p:sldId id="538" r:id="rId26"/>
    <p:sldId id="539" r:id="rId27"/>
    <p:sldId id="540" r:id="rId28"/>
    <p:sldId id="856" r:id="rId29"/>
    <p:sldId id="858" r:id="rId30"/>
    <p:sldId id="860" r:id="rId31"/>
    <p:sldId id="531" r:id="rId32"/>
    <p:sldId id="861" r:id="rId33"/>
    <p:sldId id="315" r:id="rId34"/>
    <p:sldId id="310" r:id="rId35"/>
    <p:sldId id="311" r:id="rId36"/>
    <p:sldId id="312" r:id="rId37"/>
    <p:sldId id="313" r:id="rId38"/>
    <p:sldId id="314" r:id="rId39"/>
    <p:sldId id="257" r:id="rId40"/>
    <p:sldId id="258" r:id="rId41"/>
    <p:sldId id="295" r:id="rId42"/>
    <p:sldId id="296" r:id="rId43"/>
    <p:sldId id="297" r:id="rId44"/>
    <p:sldId id="298" r:id="rId45"/>
    <p:sldId id="299" r:id="rId46"/>
    <p:sldId id="317" r:id="rId47"/>
    <p:sldId id="318" r:id="rId48"/>
    <p:sldId id="319" r:id="rId49"/>
    <p:sldId id="320" r:id="rId50"/>
    <p:sldId id="321" r:id="rId51"/>
    <p:sldId id="322" r:id="rId52"/>
    <p:sldId id="323" r:id="rId53"/>
    <p:sldId id="324" r:id="rId54"/>
    <p:sldId id="325" r:id="rId55"/>
    <p:sldId id="326" r:id="rId56"/>
    <p:sldId id="327" r:id="rId57"/>
    <p:sldId id="328" r:id="rId58"/>
    <p:sldId id="329" r:id="rId59"/>
    <p:sldId id="330" r:id="rId60"/>
    <p:sldId id="300" r:id="rId61"/>
    <p:sldId id="301" r:id="rId62"/>
    <p:sldId id="302" r:id="rId63"/>
    <p:sldId id="862" r:id="rId64"/>
    <p:sldId id="863" r:id="rId65"/>
    <p:sldId id="864" r:id="rId66"/>
    <p:sldId id="865" r:id="rId67"/>
    <p:sldId id="866" r:id="rId68"/>
    <p:sldId id="867" r:id="rId69"/>
    <p:sldId id="868" r:id="rId70"/>
    <p:sldId id="869" r:id="rId71"/>
    <p:sldId id="870" r:id="rId72"/>
    <p:sldId id="871" r:id="rId73"/>
    <p:sldId id="872" r:id="rId74"/>
    <p:sldId id="874" r:id="rId75"/>
    <p:sldId id="878" r:id="rId76"/>
    <p:sldId id="875" r:id="rId77"/>
    <p:sldId id="876" r:id="rId78"/>
    <p:sldId id="877" r:id="rId79"/>
    <p:sldId id="879" r:id="rId80"/>
    <p:sldId id="880" r:id="rId81"/>
    <p:sldId id="372" r:id="rId82"/>
    <p:sldId id="373" r:id="rId83"/>
    <p:sldId id="374" r:id="rId84"/>
    <p:sldId id="873" r:id="rId85"/>
    <p:sldId id="881" r:id="rId86"/>
    <p:sldId id="882" r:id="rId87"/>
    <p:sldId id="883" r:id="rId88"/>
    <p:sldId id="884" r:id="rId89"/>
    <p:sldId id="885" r:id="rId90"/>
    <p:sldId id="886" r:id="rId91"/>
    <p:sldId id="890" r:id="rId92"/>
    <p:sldId id="887" r:id="rId93"/>
    <p:sldId id="888" r:id="rId94"/>
    <p:sldId id="889" r:id="rId95"/>
    <p:sldId id="542" r:id="rId96"/>
    <p:sldId id="543" r:id="rId97"/>
    <p:sldId id="544" r:id="rId98"/>
    <p:sldId id="545" r:id="rId99"/>
    <p:sldId id="546" r:id="rId100"/>
    <p:sldId id="541" r:id="rId101"/>
    <p:sldId id="52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p:scale>
        <a:sx n="100" d="100"/>
        <a:sy n="100" d="100"/>
      </p:scale>
      <p:origin x="0" y="-278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2F828-7C22-EF73-A118-992CD04AD9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C76A63-5845-D780-68EB-4CE989B1D7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E253E2-9E94-13B4-2849-D79411D04CB7}"/>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5" name="Footer Placeholder 4">
            <a:extLst>
              <a:ext uri="{FF2B5EF4-FFF2-40B4-BE49-F238E27FC236}">
                <a16:creationId xmlns:a16="http://schemas.microsoft.com/office/drawing/2014/main" id="{6D3F9FF8-CE0C-3E50-3A83-3C3C4453CE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51A319-91D5-1D8C-D9D1-89A13CDB237C}"/>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2871206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9D8EE-7D66-3CDB-4365-CB7C3DF2E3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2406CA7-45B1-7A17-97DE-9F837968BC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9F2C40-5E1F-DE10-207C-85E057DA1535}"/>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5" name="Footer Placeholder 4">
            <a:extLst>
              <a:ext uri="{FF2B5EF4-FFF2-40B4-BE49-F238E27FC236}">
                <a16:creationId xmlns:a16="http://schemas.microsoft.com/office/drawing/2014/main" id="{7AA6F60E-2D1E-23AA-0A20-747B3D6D04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1E90AA-ECD0-7035-69F3-CC5D47F7AFD9}"/>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462114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28F251-C771-11F2-1A4C-599BCFAF43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FC02FEF-0102-EF79-A79E-F8476160F3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38132D-8318-8D55-CEAF-1C80EBF53E28}"/>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5" name="Footer Placeholder 4">
            <a:extLst>
              <a:ext uri="{FF2B5EF4-FFF2-40B4-BE49-F238E27FC236}">
                <a16:creationId xmlns:a16="http://schemas.microsoft.com/office/drawing/2014/main" id="{E33DD8DD-9831-A908-F02B-86ECB0B82B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BA8A4E8-352E-AAC5-69DA-A4179CD206C5}"/>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3096085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6D21-2031-F4A3-DF61-5032C7CA1D8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D68BAE-61D3-6FB6-B3CC-29CE74D7F8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F5A0F1-43A1-4150-D108-60928CED52EE}"/>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5" name="Footer Placeholder 4">
            <a:extLst>
              <a:ext uri="{FF2B5EF4-FFF2-40B4-BE49-F238E27FC236}">
                <a16:creationId xmlns:a16="http://schemas.microsoft.com/office/drawing/2014/main" id="{5DF39859-44EB-63E2-71CA-76DBCD5812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48D4D3-F667-F87A-3A56-B1E69C9C75BF}"/>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3914720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BE08-810C-8051-1A7E-0F1CC1CBAC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FAB636-9737-7CFC-48B8-5016BEA77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43EE5-7FC2-2CF2-D525-21263E14B0E3}"/>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5" name="Footer Placeholder 4">
            <a:extLst>
              <a:ext uri="{FF2B5EF4-FFF2-40B4-BE49-F238E27FC236}">
                <a16:creationId xmlns:a16="http://schemas.microsoft.com/office/drawing/2014/main" id="{9C8D6FC5-B954-BBC1-7C4E-AAA13D035F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094D11-A8C8-A147-53ED-740F7073449B}"/>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2143625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ACDC9-7DA6-FBEB-DC28-4C472ECB3D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DADB5E-9140-E7C9-F7CF-7CEE94289B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B057BF-FF6A-2C3C-B33E-BEF1498E91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80CD36-8D87-E20E-B10E-5D8E60C6A42E}"/>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6" name="Footer Placeholder 5">
            <a:extLst>
              <a:ext uri="{FF2B5EF4-FFF2-40B4-BE49-F238E27FC236}">
                <a16:creationId xmlns:a16="http://schemas.microsoft.com/office/drawing/2014/main" id="{F288ADD1-EFB7-50F8-77D1-F0F5107F68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37B3D07-7882-B0C8-C1CD-DD496B3AB6DA}"/>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931487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76E5D-F635-4801-4B4C-5F44D1294B1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56E2EA-3DC7-13BD-A470-5738581DAA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31E1F-8962-6A6A-3AE9-29243B6254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5E8930-403E-2F8F-A39B-1063C99F9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0D6970-B00A-F59F-1CC8-8F203631D8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4CD69A-0423-9C84-7ED5-60ED89D82829}"/>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8" name="Footer Placeholder 7">
            <a:extLst>
              <a:ext uri="{FF2B5EF4-FFF2-40B4-BE49-F238E27FC236}">
                <a16:creationId xmlns:a16="http://schemas.microsoft.com/office/drawing/2014/main" id="{D9F9403D-5F72-177E-3CD9-226CA417A6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587B02-6932-7F2D-5562-E956D35ADA5E}"/>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872048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020D-19E9-9EAC-49B1-56D7A285D49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F9BDBEB-F7B5-1230-BA02-FC1A461AD129}"/>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4" name="Footer Placeholder 3">
            <a:extLst>
              <a:ext uri="{FF2B5EF4-FFF2-40B4-BE49-F238E27FC236}">
                <a16:creationId xmlns:a16="http://schemas.microsoft.com/office/drawing/2014/main" id="{F4514A19-E36E-15D4-7A1C-BB14C34917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34C24EA-24F8-2585-985B-B5F4C6ECC6CC}"/>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3292406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5A65AE-BC92-4F25-511B-88DED1902DE3}"/>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3" name="Footer Placeholder 2">
            <a:extLst>
              <a:ext uri="{FF2B5EF4-FFF2-40B4-BE49-F238E27FC236}">
                <a16:creationId xmlns:a16="http://schemas.microsoft.com/office/drawing/2014/main" id="{98ACE814-8CC7-BB73-04DE-F2B7BC7BD9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B01C5A-8079-0D72-F56C-AAD45CAA8D99}"/>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3248107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74650-1685-47D0-B105-7FA193A95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532952-4EA3-4799-130F-EDAE1C7289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E5E3D1-BA90-0F62-1907-4822B55416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A44921-4578-84FB-D53C-9E46A5B86A03}"/>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6" name="Footer Placeholder 5">
            <a:extLst>
              <a:ext uri="{FF2B5EF4-FFF2-40B4-BE49-F238E27FC236}">
                <a16:creationId xmlns:a16="http://schemas.microsoft.com/office/drawing/2014/main" id="{0A6D7FC1-4C70-D621-0329-434159FAEC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4B2771-76A4-8D0B-1850-2956A6D165DA}"/>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2306069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1735-D105-A362-676A-FD4C4BD25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E3A5F5-9D77-6210-A59D-87AE47F0C8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80BDB6-3478-F844-318F-D7EF3D710B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F1BB4C-4C94-0374-2416-428AADDD0059}"/>
              </a:ext>
            </a:extLst>
          </p:cNvPr>
          <p:cNvSpPr>
            <a:spLocks noGrp="1"/>
          </p:cNvSpPr>
          <p:nvPr>
            <p:ph type="dt" sz="half" idx="10"/>
          </p:nvPr>
        </p:nvSpPr>
        <p:spPr/>
        <p:txBody>
          <a:bodyPr/>
          <a:lstStyle/>
          <a:p>
            <a:fld id="{0522A464-EDE1-4D86-A28A-E195D1D0070B}" type="datetimeFigureOut">
              <a:rPr lang="en-IN" smtClean="0"/>
              <a:t>15-04-2023</a:t>
            </a:fld>
            <a:endParaRPr lang="en-IN"/>
          </a:p>
        </p:txBody>
      </p:sp>
      <p:sp>
        <p:nvSpPr>
          <p:cNvPr id="6" name="Footer Placeholder 5">
            <a:extLst>
              <a:ext uri="{FF2B5EF4-FFF2-40B4-BE49-F238E27FC236}">
                <a16:creationId xmlns:a16="http://schemas.microsoft.com/office/drawing/2014/main" id="{6C1022D5-AFEF-AD33-CCAF-8907E57C05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5F81C4-3D59-39C9-2A87-8B0E4FA86DBF}"/>
              </a:ext>
            </a:extLst>
          </p:cNvPr>
          <p:cNvSpPr>
            <a:spLocks noGrp="1"/>
          </p:cNvSpPr>
          <p:nvPr>
            <p:ph type="sldNum" sz="quarter" idx="12"/>
          </p:nvPr>
        </p:nvSpPr>
        <p:spPr/>
        <p:txBody>
          <a:bodyPr/>
          <a:lstStyle/>
          <a:p>
            <a:fld id="{18A2D08C-089A-4305-908E-9BB8DFE6311D}" type="slidenum">
              <a:rPr lang="en-IN" smtClean="0"/>
              <a:t>‹#›</a:t>
            </a:fld>
            <a:endParaRPr lang="en-IN"/>
          </a:p>
        </p:txBody>
      </p:sp>
    </p:spTree>
    <p:extLst>
      <p:ext uri="{BB962C8B-B14F-4D97-AF65-F5344CB8AC3E}">
        <p14:creationId xmlns:p14="http://schemas.microsoft.com/office/powerpoint/2010/main" val="1701644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291DBB-D5B0-ADB5-29F1-5C9718CA70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37C707-D85A-71B5-FA55-2CF75D3D1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4A6B11-EFEB-349E-B169-A15E8B74C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22A464-EDE1-4D86-A28A-E195D1D0070B}" type="datetimeFigureOut">
              <a:rPr lang="en-IN" smtClean="0"/>
              <a:t>15-04-2023</a:t>
            </a:fld>
            <a:endParaRPr lang="en-IN"/>
          </a:p>
        </p:txBody>
      </p:sp>
      <p:sp>
        <p:nvSpPr>
          <p:cNvPr id="5" name="Footer Placeholder 4">
            <a:extLst>
              <a:ext uri="{FF2B5EF4-FFF2-40B4-BE49-F238E27FC236}">
                <a16:creationId xmlns:a16="http://schemas.microsoft.com/office/drawing/2014/main" id="{90E6016E-FDDB-3D84-A6DC-BF5EC7D9F3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DA68DD-2863-9BBE-2FD6-2E407C7030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2D08C-089A-4305-908E-9BB8DFE6311D}" type="slidenum">
              <a:rPr lang="en-IN" smtClean="0"/>
              <a:t>‹#›</a:t>
            </a:fld>
            <a:endParaRPr lang="en-IN"/>
          </a:p>
        </p:txBody>
      </p:sp>
    </p:spTree>
    <p:extLst>
      <p:ext uri="{BB962C8B-B14F-4D97-AF65-F5344CB8AC3E}">
        <p14:creationId xmlns:p14="http://schemas.microsoft.com/office/powerpoint/2010/main" val="477806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cloud.google.com/kubernetes-engine/docs/best-practices/enterprise-multitenancy" TargetMode="External"/><Relationship Id="rId2" Type="http://schemas.openxmlformats.org/officeDocument/2006/relationships/hyperlink" Target="https://docs.microsoft.com/en-us/azure/architecture/guide/multitenant/considerations/tenancy-model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tl.tech/blog/introduction-to-virtualization/" TargetMode="External"/><Relationship Id="rId2" Type="http://schemas.openxmlformats.org/officeDocument/2006/relationships/hyperlink" Target="https://www.ibm.com/cloud/learn/virtualization-a-complete-guide"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serverlessland.com/snippets/integration-s3-to-lambda?utm_source=aws&amp;utm_medium=link&amp;utm_campaign=python&amp;utm_id=docsamples&amp;tab=python"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305D4-373A-D80C-C118-0DFA426C8307}"/>
              </a:ext>
            </a:extLst>
          </p:cNvPr>
          <p:cNvSpPr>
            <a:spLocks noGrp="1"/>
          </p:cNvSpPr>
          <p:nvPr>
            <p:ph type="ctrTitle"/>
          </p:nvPr>
        </p:nvSpPr>
        <p:spPr/>
        <p:txBody>
          <a:bodyPr/>
          <a:lstStyle/>
          <a:p>
            <a:r>
              <a:rPr lang="en-IN" dirty="0"/>
              <a:t>Cloud Computing</a:t>
            </a:r>
          </a:p>
        </p:txBody>
      </p:sp>
      <p:sp>
        <p:nvSpPr>
          <p:cNvPr id="3" name="Subtitle 2">
            <a:extLst>
              <a:ext uri="{FF2B5EF4-FFF2-40B4-BE49-F238E27FC236}">
                <a16:creationId xmlns:a16="http://schemas.microsoft.com/office/drawing/2014/main" id="{DA82FA99-152C-0D5C-2D5A-6A60A33011D9}"/>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274772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6B4F-5B8A-3519-0B08-CF256D200574}"/>
              </a:ext>
            </a:extLst>
          </p:cNvPr>
          <p:cNvSpPr>
            <a:spLocks noGrp="1"/>
          </p:cNvSpPr>
          <p:nvPr>
            <p:ph type="title"/>
          </p:nvPr>
        </p:nvSpPr>
        <p:spPr/>
        <p:txBody>
          <a:bodyPr/>
          <a:lstStyle/>
          <a:p>
            <a:r>
              <a:rPr lang="en-IN" dirty="0"/>
              <a:t>Cloud Vendors</a:t>
            </a:r>
          </a:p>
        </p:txBody>
      </p:sp>
      <p:sp>
        <p:nvSpPr>
          <p:cNvPr id="3" name="Content Placeholder 2">
            <a:extLst>
              <a:ext uri="{FF2B5EF4-FFF2-40B4-BE49-F238E27FC236}">
                <a16:creationId xmlns:a16="http://schemas.microsoft.com/office/drawing/2014/main" id="{B31EA813-FB39-9A2A-62B3-AFF7490F093E}"/>
              </a:ext>
            </a:extLst>
          </p:cNvPr>
          <p:cNvSpPr>
            <a:spLocks noGrp="1"/>
          </p:cNvSpPr>
          <p:nvPr>
            <p:ph idx="1"/>
          </p:nvPr>
        </p:nvSpPr>
        <p:spPr/>
        <p:txBody>
          <a:bodyPr/>
          <a:lstStyle/>
          <a:p>
            <a:r>
              <a:rPr lang="en-IN" b="1" dirty="0"/>
              <a:t>Amazon Web Services (AWS)</a:t>
            </a:r>
          </a:p>
          <a:p>
            <a:r>
              <a:rPr lang="en-IN" dirty="0"/>
              <a:t>Microsoft’s </a:t>
            </a:r>
            <a:r>
              <a:rPr lang="en-IN" b="1" dirty="0"/>
              <a:t>Azure</a:t>
            </a:r>
          </a:p>
          <a:p>
            <a:r>
              <a:rPr lang="en-IN" b="1" dirty="0"/>
              <a:t>Google Cloud Platform (GCP)</a:t>
            </a:r>
          </a:p>
        </p:txBody>
      </p:sp>
      <p:pic>
        <p:nvPicPr>
          <p:cNvPr id="5" name="Picture 4">
            <a:extLst>
              <a:ext uri="{FF2B5EF4-FFF2-40B4-BE49-F238E27FC236}">
                <a16:creationId xmlns:a16="http://schemas.microsoft.com/office/drawing/2014/main" id="{DA5E1B0D-FAD7-C2E3-38C7-DAD46CC4FA8E}"/>
              </a:ext>
            </a:extLst>
          </p:cNvPr>
          <p:cNvPicPr>
            <a:picLocks noChangeAspect="1"/>
          </p:cNvPicPr>
          <p:nvPr/>
        </p:nvPicPr>
        <p:blipFill>
          <a:blip r:embed="rId2"/>
          <a:stretch>
            <a:fillRect/>
          </a:stretch>
        </p:blipFill>
        <p:spPr>
          <a:xfrm>
            <a:off x="5718556" y="1690688"/>
            <a:ext cx="5994708" cy="3149762"/>
          </a:xfrm>
          <a:prstGeom prst="rect">
            <a:avLst/>
          </a:prstGeom>
        </p:spPr>
      </p:pic>
    </p:spTree>
    <p:extLst>
      <p:ext uri="{BB962C8B-B14F-4D97-AF65-F5344CB8AC3E}">
        <p14:creationId xmlns:p14="http://schemas.microsoft.com/office/powerpoint/2010/main" val="1910021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F97C-4852-5D46-C9CD-A8F5FDD68170}"/>
              </a:ext>
            </a:extLst>
          </p:cNvPr>
          <p:cNvSpPr>
            <a:spLocks noGrp="1"/>
          </p:cNvSpPr>
          <p:nvPr>
            <p:ph type="title"/>
          </p:nvPr>
        </p:nvSpPr>
        <p:spPr/>
        <p:txBody>
          <a:bodyPr/>
          <a:lstStyle/>
          <a:p>
            <a:r>
              <a:rPr lang="en-IN" dirty="0"/>
              <a:t>How to Choose Multi-Tenancy Degree?</a:t>
            </a:r>
          </a:p>
        </p:txBody>
      </p:sp>
      <p:sp>
        <p:nvSpPr>
          <p:cNvPr id="3" name="Content Placeholder 2">
            <a:extLst>
              <a:ext uri="{FF2B5EF4-FFF2-40B4-BE49-F238E27FC236}">
                <a16:creationId xmlns:a16="http://schemas.microsoft.com/office/drawing/2014/main" id="{43C408DA-7F8A-186F-E96F-13D3B5A8A38B}"/>
              </a:ext>
            </a:extLst>
          </p:cNvPr>
          <p:cNvSpPr>
            <a:spLocks noGrp="1"/>
          </p:cNvSpPr>
          <p:nvPr>
            <p:ph idx="1"/>
          </p:nvPr>
        </p:nvSpPr>
        <p:spPr/>
        <p:txBody>
          <a:bodyPr>
            <a:normAutofit/>
          </a:bodyPr>
          <a:lstStyle/>
          <a:p>
            <a:r>
              <a:rPr lang="en-US" dirty="0"/>
              <a:t>How much is the workload?</a:t>
            </a:r>
          </a:p>
          <a:p>
            <a:r>
              <a:rPr lang="en-US" dirty="0"/>
              <a:t>What is the type of application?</a:t>
            </a:r>
          </a:p>
          <a:p>
            <a:pPr lvl="1"/>
            <a:r>
              <a:rPr lang="en-US" dirty="0"/>
              <a:t>Example: Can a central vendor host an application for multiple clients that can share the same schema?</a:t>
            </a:r>
          </a:p>
          <a:p>
            <a:r>
              <a:rPr lang="en-US" dirty="0"/>
              <a:t>Security, Authorization</a:t>
            </a:r>
          </a:p>
          <a:p>
            <a:endParaRPr lang="en-US" dirty="0"/>
          </a:p>
        </p:txBody>
      </p:sp>
    </p:spTree>
    <p:extLst>
      <p:ext uri="{BB962C8B-B14F-4D97-AF65-F5344CB8AC3E}">
        <p14:creationId xmlns:p14="http://schemas.microsoft.com/office/powerpoint/2010/main" val="2038765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BE53-C13E-B6C9-C299-7E60ABBCB8AD}"/>
              </a:ext>
            </a:extLst>
          </p:cNvPr>
          <p:cNvSpPr>
            <a:spLocks noGrp="1"/>
          </p:cNvSpPr>
          <p:nvPr>
            <p:ph type="title"/>
          </p:nvPr>
        </p:nvSpPr>
        <p:spPr/>
        <p:txBody>
          <a:bodyPr/>
          <a:lstStyle/>
          <a:p>
            <a:r>
              <a:rPr lang="en-IN" dirty="0"/>
              <a:t>How to decide Level of Multi-tenancy?</a:t>
            </a:r>
          </a:p>
        </p:txBody>
      </p:sp>
      <p:sp>
        <p:nvSpPr>
          <p:cNvPr id="3" name="Content Placeholder 2">
            <a:extLst>
              <a:ext uri="{FF2B5EF4-FFF2-40B4-BE49-F238E27FC236}">
                <a16:creationId xmlns:a16="http://schemas.microsoft.com/office/drawing/2014/main" id="{03D9A3D2-1104-E914-D7DE-07BEA2EBEF5F}"/>
              </a:ext>
            </a:extLst>
          </p:cNvPr>
          <p:cNvSpPr>
            <a:spLocks noGrp="1"/>
          </p:cNvSpPr>
          <p:nvPr>
            <p:ph idx="1"/>
          </p:nvPr>
        </p:nvSpPr>
        <p:spPr/>
        <p:txBody>
          <a:bodyPr/>
          <a:lstStyle/>
          <a:p>
            <a:r>
              <a:rPr lang="en-US" dirty="0">
                <a:hlinkClick r:id="rId2"/>
              </a:rPr>
              <a:t>https://docs.microsoft.com/en-us/azure/architecture/guide/multitenant/considerations/tenancy-models</a:t>
            </a:r>
            <a:endParaRPr lang="en-US" dirty="0"/>
          </a:p>
          <a:p>
            <a:endParaRPr lang="en-US" dirty="0"/>
          </a:p>
          <a:p>
            <a:r>
              <a:rPr lang="en-US" dirty="0">
                <a:hlinkClick r:id="rId3"/>
              </a:rPr>
              <a:t>https://cloud.google.com/kubernetes-engine/docs/best-practices</a:t>
            </a:r>
            <a:r>
              <a:rPr lang="en-US">
                <a:hlinkClick r:id="rId3"/>
              </a:rPr>
              <a:t>/enterprise-multitenancy</a:t>
            </a:r>
            <a:endParaRPr lang="en-US"/>
          </a:p>
          <a:p>
            <a:endParaRPr lang="en-IN" dirty="0"/>
          </a:p>
        </p:txBody>
      </p:sp>
    </p:spTree>
    <p:extLst>
      <p:ext uri="{BB962C8B-B14F-4D97-AF65-F5344CB8AC3E}">
        <p14:creationId xmlns:p14="http://schemas.microsoft.com/office/powerpoint/2010/main" val="3817829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3E86-FC8C-AA80-0B94-9E6C2319B161}"/>
              </a:ext>
            </a:extLst>
          </p:cNvPr>
          <p:cNvSpPr>
            <a:spLocks noGrp="1"/>
          </p:cNvSpPr>
          <p:nvPr>
            <p:ph type="title"/>
          </p:nvPr>
        </p:nvSpPr>
        <p:spPr/>
        <p:txBody>
          <a:bodyPr/>
          <a:lstStyle/>
          <a:p>
            <a:r>
              <a:rPr lang="en-IN" dirty="0"/>
              <a:t>Session 2: Cloud Models or Managed Services</a:t>
            </a:r>
          </a:p>
        </p:txBody>
      </p:sp>
      <p:sp>
        <p:nvSpPr>
          <p:cNvPr id="5" name="Text Placeholder 4">
            <a:extLst>
              <a:ext uri="{FF2B5EF4-FFF2-40B4-BE49-F238E27FC236}">
                <a16:creationId xmlns:a16="http://schemas.microsoft.com/office/drawing/2014/main" id="{495565EA-8408-0D42-F85C-94DA9C0D4CA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89492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72DA4-9214-D97B-92F4-6EF07618C670}"/>
              </a:ext>
            </a:extLst>
          </p:cNvPr>
          <p:cNvSpPr>
            <a:spLocks noGrp="1"/>
          </p:cNvSpPr>
          <p:nvPr>
            <p:ph type="title"/>
          </p:nvPr>
        </p:nvSpPr>
        <p:spPr/>
        <p:txBody>
          <a:bodyPr/>
          <a:lstStyle/>
          <a:p>
            <a:r>
              <a:rPr lang="en-IN" dirty="0"/>
              <a:t>Managed Services / Cloud Computing Types</a:t>
            </a:r>
          </a:p>
        </p:txBody>
      </p:sp>
      <p:sp>
        <p:nvSpPr>
          <p:cNvPr id="3" name="Content Placeholder 2">
            <a:extLst>
              <a:ext uri="{FF2B5EF4-FFF2-40B4-BE49-F238E27FC236}">
                <a16:creationId xmlns:a16="http://schemas.microsoft.com/office/drawing/2014/main" id="{F062AABE-D0B6-21D2-A2E8-906127D75649}"/>
              </a:ext>
            </a:extLst>
          </p:cNvPr>
          <p:cNvSpPr>
            <a:spLocks noGrp="1"/>
          </p:cNvSpPr>
          <p:nvPr>
            <p:ph idx="1"/>
          </p:nvPr>
        </p:nvSpPr>
        <p:spPr/>
        <p:txBody>
          <a:bodyPr>
            <a:normAutofit/>
          </a:bodyPr>
          <a:lstStyle/>
          <a:p>
            <a:r>
              <a:rPr lang="en-US" dirty="0"/>
              <a:t>Do you want to continue running applications in the cloud, </a:t>
            </a:r>
            <a:r>
              <a:rPr lang="en-US" b="1" dirty="0"/>
              <a:t>the same way </a:t>
            </a:r>
            <a:r>
              <a:rPr lang="en-US" dirty="0"/>
              <a:t>you run them in your data center?</a:t>
            </a:r>
          </a:p>
          <a:p>
            <a:r>
              <a:rPr lang="en-US" dirty="0"/>
              <a:t>OR are there OTHER approaches?</a:t>
            </a:r>
          </a:p>
          <a:p>
            <a:r>
              <a:rPr lang="en-US" dirty="0"/>
              <a:t>We should understand some terminology used with cloud services:</a:t>
            </a:r>
          </a:p>
          <a:p>
            <a:pPr lvl="1"/>
            <a:r>
              <a:rPr lang="en-US" b="1" dirty="0"/>
              <a:t>IaaS </a:t>
            </a:r>
            <a:r>
              <a:rPr lang="en-US" dirty="0"/>
              <a:t>(Infrastructure as a Service) – Hosting </a:t>
            </a:r>
          </a:p>
          <a:p>
            <a:pPr lvl="1"/>
            <a:r>
              <a:rPr lang="en-US" b="1" dirty="0"/>
              <a:t>PaaS</a:t>
            </a:r>
            <a:r>
              <a:rPr lang="en-US" dirty="0"/>
              <a:t> (Platform as a Service) – App Development</a:t>
            </a:r>
          </a:p>
          <a:p>
            <a:pPr lvl="1"/>
            <a:r>
              <a:rPr lang="en-US" b="1" dirty="0"/>
              <a:t>SaaS </a:t>
            </a:r>
            <a:r>
              <a:rPr lang="en-US" dirty="0"/>
              <a:t>(Software as a Service) – Everything</a:t>
            </a:r>
          </a:p>
          <a:p>
            <a:r>
              <a:rPr lang="en-US" dirty="0"/>
              <a:t>Sometimes also called as the SPI model (</a:t>
            </a:r>
            <a:r>
              <a:rPr lang="en-US" dirty="0" err="1"/>
              <a:t>Saas</a:t>
            </a:r>
            <a:r>
              <a:rPr lang="en-US" dirty="0"/>
              <a:t>, </a:t>
            </a:r>
            <a:r>
              <a:rPr lang="en-US" dirty="0" err="1"/>
              <a:t>Paas</a:t>
            </a:r>
            <a:r>
              <a:rPr lang="en-US" dirty="0"/>
              <a:t>, </a:t>
            </a:r>
            <a:r>
              <a:rPr lang="en-US" dirty="0" err="1"/>
              <a:t>Iaas</a:t>
            </a:r>
            <a:r>
              <a:rPr lang="en-US" dirty="0"/>
              <a:t>)</a:t>
            </a:r>
            <a:endParaRPr lang="en-IN" dirty="0"/>
          </a:p>
        </p:txBody>
      </p:sp>
    </p:spTree>
    <p:extLst>
      <p:ext uri="{BB962C8B-B14F-4D97-AF65-F5344CB8AC3E}">
        <p14:creationId xmlns:p14="http://schemas.microsoft.com/office/powerpoint/2010/main" val="619387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1611F-BE8D-13CE-A0AE-314A67A8AF2A}"/>
              </a:ext>
            </a:extLst>
          </p:cNvPr>
          <p:cNvSpPr>
            <a:spLocks noGrp="1"/>
          </p:cNvSpPr>
          <p:nvPr>
            <p:ph type="title"/>
          </p:nvPr>
        </p:nvSpPr>
        <p:spPr/>
        <p:txBody>
          <a:bodyPr/>
          <a:lstStyle/>
          <a:p>
            <a:r>
              <a:rPr lang="en-IN" dirty="0" err="1"/>
              <a:t>Iaas</a:t>
            </a:r>
            <a:r>
              <a:rPr lang="en-IN" dirty="0"/>
              <a:t>, </a:t>
            </a:r>
            <a:r>
              <a:rPr lang="en-IN" dirty="0" err="1"/>
              <a:t>Paas</a:t>
            </a:r>
            <a:r>
              <a:rPr lang="en-IN" dirty="0"/>
              <a:t>, SaaS</a:t>
            </a:r>
          </a:p>
        </p:txBody>
      </p:sp>
      <p:sp>
        <p:nvSpPr>
          <p:cNvPr id="3" name="Content Placeholder 2">
            <a:extLst>
              <a:ext uri="{FF2B5EF4-FFF2-40B4-BE49-F238E27FC236}">
                <a16:creationId xmlns:a16="http://schemas.microsoft.com/office/drawing/2014/main" id="{9FCFB63D-B84B-DB65-2943-A86151AA14F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A6D6868-6F1A-3D71-8139-6A174C7FA6CD}"/>
              </a:ext>
            </a:extLst>
          </p:cNvPr>
          <p:cNvPicPr>
            <a:picLocks noChangeAspect="1"/>
          </p:cNvPicPr>
          <p:nvPr/>
        </p:nvPicPr>
        <p:blipFill>
          <a:blip r:embed="rId2"/>
          <a:stretch>
            <a:fillRect/>
          </a:stretch>
        </p:blipFill>
        <p:spPr>
          <a:xfrm>
            <a:off x="1107618" y="1690688"/>
            <a:ext cx="9976764" cy="4004757"/>
          </a:xfrm>
          <a:prstGeom prst="rect">
            <a:avLst/>
          </a:prstGeom>
        </p:spPr>
      </p:pic>
    </p:spTree>
    <p:extLst>
      <p:ext uri="{BB962C8B-B14F-4D97-AF65-F5344CB8AC3E}">
        <p14:creationId xmlns:p14="http://schemas.microsoft.com/office/powerpoint/2010/main" val="195435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IaaS, PaaS, SaaS</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a:p>
        </p:txBody>
      </p:sp>
      <p:pic>
        <p:nvPicPr>
          <p:cNvPr id="10242" name="Picture 2" descr="SaaS, PaaS and IaaS explained in one graphic | by David Ng | Oursky Team">
            <a:extLst>
              <a:ext uri="{FF2B5EF4-FFF2-40B4-BE49-F238E27FC236}">
                <a16:creationId xmlns:a16="http://schemas.microsoft.com/office/drawing/2014/main" id="{7821E757-5404-5983-B5BB-E59D16B0F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541" y="1333084"/>
            <a:ext cx="7391240" cy="580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743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88E8BC-BC0E-5BE1-B0E2-2A47D8D34B2F}"/>
              </a:ext>
            </a:extLst>
          </p:cNvPr>
          <p:cNvSpPr>
            <a:spLocks noGrp="1"/>
          </p:cNvSpPr>
          <p:nvPr>
            <p:ph type="title"/>
          </p:nvPr>
        </p:nvSpPr>
        <p:spPr/>
        <p:txBody>
          <a:bodyPr/>
          <a:lstStyle/>
          <a:p>
            <a:r>
              <a:rPr lang="en-IN" dirty="0"/>
              <a:t>IaaS, PaaS, SaaS</a:t>
            </a:r>
          </a:p>
        </p:txBody>
      </p:sp>
      <p:sp>
        <p:nvSpPr>
          <p:cNvPr id="5" name="Content Placeholder 4">
            <a:extLst>
              <a:ext uri="{FF2B5EF4-FFF2-40B4-BE49-F238E27FC236}">
                <a16:creationId xmlns:a16="http://schemas.microsoft.com/office/drawing/2014/main" id="{F9B5083C-6E04-CCDD-D3A2-5437E7381853}"/>
              </a:ext>
            </a:extLst>
          </p:cNvPr>
          <p:cNvSpPr>
            <a:spLocks noGrp="1"/>
          </p:cNvSpPr>
          <p:nvPr>
            <p:ph idx="1"/>
          </p:nvPr>
        </p:nvSpPr>
        <p:spPr/>
        <p:txBody>
          <a:bodyPr/>
          <a:lstStyle/>
          <a:p>
            <a:endParaRPr lang="en-IN"/>
          </a:p>
        </p:txBody>
      </p:sp>
      <p:pic>
        <p:nvPicPr>
          <p:cNvPr id="11266" name="Picture 2" descr="IaaS vs. PaaS vs. SaaS - DEV Community">
            <a:extLst>
              <a:ext uri="{FF2B5EF4-FFF2-40B4-BE49-F238E27FC236}">
                <a16:creationId xmlns:a16="http://schemas.microsoft.com/office/drawing/2014/main" id="{30B531E0-67F7-14D7-8C02-61D729C3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8763"/>
            <a:ext cx="8382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53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0CB30-8C45-07F5-707C-6D4617FEB922}"/>
              </a:ext>
            </a:extLst>
          </p:cNvPr>
          <p:cNvSpPr>
            <a:spLocks noGrp="1"/>
          </p:cNvSpPr>
          <p:nvPr>
            <p:ph type="title"/>
          </p:nvPr>
        </p:nvSpPr>
        <p:spPr/>
        <p:txBody>
          <a:bodyPr/>
          <a:lstStyle/>
          <a:p>
            <a:r>
              <a:rPr lang="en-IN" dirty="0"/>
              <a:t>Example of Cloud Computing Types</a:t>
            </a:r>
          </a:p>
        </p:txBody>
      </p:sp>
      <p:sp>
        <p:nvSpPr>
          <p:cNvPr id="3" name="Content Placeholder 2">
            <a:extLst>
              <a:ext uri="{FF2B5EF4-FFF2-40B4-BE49-F238E27FC236}">
                <a16:creationId xmlns:a16="http://schemas.microsoft.com/office/drawing/2014/main" id="{8CB05022-9246-4197-8FF7-CE6320391FD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973C31-1E3D-07F0-C86A-9972FBB960BF}"/>
              </a:ext>
            </a:extLst>
          </p:cNvPr>
          <p:cNvPicPr>
            <a:picLocks noChangeAspect="1"/>
          </p:cNvPicPr>
          <p:nvPr/>
        </p:nvPicPr>
        <p:blipFill>
          <a:blip r:embed="rId2"/>
          <a:stretch>
            <a:fillRect/>
          </a:stretch>
        </p:blipFill>
        <p:spPr>
          <a:xfrm>
            <a:off x="838200" y="1570753"/>
            <a:ext cx="10535684" cy="4351337"/>
          </a:xfrm>
          <a:prstGeom prst="rect">
            <a:avLst/>
          </a:prstGeom>
        </p:spPr>
      </p:pic>
    </p:spTree>
    <p:extLst>
      <p:ext uri="{BB962C8B-B14F-4D97-AF65-F5344CB8AC3E}">
        <p14:creationId xmlns:p14="http://schemas.microsoft.com/office/powerpoint/2010/main" val="3414531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399016-E145-A9E2-DBAB-18148AA29E9F}"/>
              </a:ext>
            </a:extLst>
          </p:cNvPr>
          <p:cNvSpPr>
            <a:spLocks noGrp="1"/>
          </p:cNvSpPr>
          <p:nvPr>
            <p:ph type="title"/>
          </p:nvPr>
        </p:nvSpPr>
        <p:spPr/>
        <p:txBody>
          <a:bodyPr/>
          <a:lstStyle/>
          <a:p>
            <a:r>
              <a:rPr lang="en-IN" dirty="0" err="1"/>
              <a:t>Iaas</a:t>
            </a:r>
            <a:r>
              <a:rPr lang="en-IN" dirty="0"/>
              <a:t>: Virtualization</a:t>
            </a:r>
          </a:p>
        </p:txBody>
      </p:sp>
      <p:sp>
        <p:nvSpPr>
          <p:cNvPr id="5" name="Text Placeholder 4">
            <a:extLst>
              <a:ext uri="{FF2B5EF4-FFF2-40B4-BE49-F238E27FC236}">
                <a16:creationId xmlns:a16="http://schemas.microsoft.com/office/drawing/2014/main" id="{A3860155-CF8F-E01F-0FDD-F85D01AF5E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5949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FC15-27AD-52DE-30CF-3D0495D0F3BC}"/>
              </a:ext>
            </a:extLst>
          </p:cNvPr>
          <p:cNvSpPr>
            <a:spLocks noGrp="1"/>
          </p:cNvSpPr>
          <p:nvPr>
            <p:ph type="title"/>
          </p:nvPr>
        </p:nvSpPr>
        <p:spPr/>
        <p:txBody>
          <a:bodyPr/>
          <a:lstStyle/>
          <a:p>
            <a:r>
              <a:rPr lang="en-IN" dirty="0"/>
              <a:t>What is Virtualization?</a:t>
            </a:r>
          </a:p>
        </p:txBody>
      </p:sp>
      <p:sp>
        <p:nvSpPr>
          <p:cNvPr id="3" name="Content Placeholder 2">
            <a:extLst>
              <a:ext uri="{FF2B5EF4-FFF2-40B4-BE49-F238E27FC236}">
                <a16:creationId xmlns:a16="http://schemas.microsoft.com/office/drawing/2014/main" id="{27FC0F50-4101-BC53-10F3-7421C643A6C6}"/>
              </a:ext>
            </a:extLst>
          </p:cNvPr>
          <p:cNvSpPr>
            <a:spLocks noGrp="1"/>
          </p:cNvSpPr>
          <p:nvPr>
            <p:ph idx="1"/>
          </p:nvPr>
        </p:nvSpPr>
        <p:spPr/>
        <p:txBody>
          <a:bodyPr/>
          <a:lstStyle/>
          <a:p>
            <a:r>
              <a:rPr lang="en-US" dirty="0"/>
              <a:t>Virtualization allows you to use a physical machine’s full capacity by distributing its capabilities among many users or environments</a:t>
            </a:r>
          </a:p>
          <a:p>
            <a:r>
              <a:rPr lang="en-IN" dirty="0"/>
              <a:t>Example: Suppose we have three servers – 30% of capacity is used in each case</a:t>
            </a:r>
          </a:p>
          <a:p>
            <a:endParaRPr lang="en-IN" dirty="0"/>
          </a:p>
          <a:p>
            <a:endParaRPr lang="en-IN" dirty="0"/>
          </a:p>
          <a:p>
            <a:endParaRPr lang="en-IN" dirty="0"/>
          </a:p>
          <a:p>
            <a:r>
              <a:rPr lang="en-IN" dirty="0"/>
              <a:t>What can be done?</a:t>
            </a:r>
          </a:p>
        </p:txBody>
      </p:sp>
      <p:pic>
        <p:nvPicPr>
          <p:cNvPr id="5" name="Picture 4">
            <a:extLst>
              <a:ext uri="{FF2B5EF4-FFF2-40B4-BE49-F238E27FC236}">
                <a16:creationId xmlns:a16="http://schemas.microsoft.com/office/drawing/2014/main" id="{9E459901-4492-A9C8-12E3-8AE09DFF24FD}"/>
              </a:ext>
            </a:extLst>
          </p:cNvPr>
          <p:cNvPicPr>
            <a:picLocks noChangeAspect="1"/>
          </p:cNvPicPr>
          <p:nvPr/>
        </p:nvPicPr>
        <p:blipFill>
          <a:blip r:embed="rId2"/>
          <a:stretch>
            <a:fillRect/>
          </a:stretch>
        </p:blipFill>
        <p:spPr>
          <a:xfrm>
            <a:off x="2824311" y="3429000"/>
            <a:ext cx="5129437" cy="1461499"/>
          </a:xfrm>
          <a:prstGeom prst="rect">
            <a:avLst/>
          </a:prstGeom>
        </p:spPr>
      </p:pic>
    </p:spTree>
    <p:extLst>
      <p:ext uri="{BB962C8B-B14F-4D97-AF65-F5344CB8AC3E}">
        <p14:creationId xmlns:p14="http://schemas.microsoft.com/office/powerpoint/2010/main" val="3245191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FC15-27AD-52DE-30CF-3D0495D0F3BC}"/>
              </a:ext>
            </a:extLst>
          </p:cNvPr>
          <p:cNvSpPr>
            <a:spLocks noGrp="1"/>
          </p:cNvSpPr>
          <p:nvPr>
            <p:ph type="title"/>
          </p:nvPr>
        </p:nvSpPr>
        <p:spPr/>
        <p:txBody>
          <a:bodyPr/>
          <a:lstStyle/>
          <a:p>
            <a:r>
              <a:rPr lang="en-IN" dirty="0"/>
              <a:t>Solution: Virtualization</a:t>
            </a:r>
          </a:p>
        </p:txBody>
      </p:sp>
      <p:sp>
        <p:nvSpPr>
          <p:cNvPr id="3" name="Content Placeholder 2">
            <a:extLst>
              <a:ext uri="{FF2B5EF4-FFF2-40B4-BE49-F238E27FC236}">
                <a16:creationId xmlns:a16="http://schemas.microsoft.com/office/drawing/2014/main" id="{27FC0F50-4101-BC53-10F3-7421C643A6C6}"/>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r>
              <a:rPr lang="en-IN" dirty="0"/>
              <a:t>It does not stop here!</a:t>
            </a:r>
          </a:p>
          <a:p>
            <a:r>
              <a:rPr lang="en-US" dirty="0"/>
              <a:t>Keeping security in mind, you could split the first server again so it could handle another task—increasing its use from 30%, to 60%, to 90%. Once you do that, the now empty servers could be reused for other tasks or retired altogether to reduce cooling and maintenance costs.</a:t>
            </a:r>
            <a:endParaRPr lang="en-IN" dirty="0"/>
          </a:p>
        </p:txBody>
      </p:sp>
      <p:pic>
        <p:nvPicPr>
          <p:cNvPr id="6" name="Picture 5">
            <a:extLst>
              <a:ext uri="{FF2B5EF4-FFF2-40B4-BE49-F238E27FC236}">
                <a16:creationId xmlns:a16="http://schemas.microsoft.com/office/drawing/2014/main" id="{BC4244BC-697A-72D9-823F-0C35634E3DAB}"/>
              </a:ext>
            </a:extLst>
          </p:cNvPr>
          <p:cNvPicPr>
            <a:picLocks noChangeAspect="1"/>
          </p:cNvPicPr>
          <p:nvPr/>
        </p:nvPicPr>
        <p:blipFill>
          <a:blip r:embed="rId2"/>
          <a:stretch>
            <a:fillRect/>
          </a:stretch>
        </p:blipFill>
        <p:spPr>
          <a:xfrm>
            <a:off x="1530115" y="1950556"/>
            <a:ext cx="6301889" cy="1840608"/>
          </a:xfrm>
          <a:prstGeom prst="rect">
            <a:avLst/>
          </a:prstGeom>
        </p:spPr>
      </p:pic>
    </p:spTree>
    <p:extLst>
      <p:ext uri="{BB962C8B-B14F-4D97-AF65-F5344CB8AC3E}">
        <p14:creationId xmlns:p14="http://schemas.microsoft.com/office/powerpoint/2010/main" val="2065362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56AD28-15FE-FD1E-DA5E-DEAC8BBA3CC7}"/>
              </a:ext>
            </a:extLst>
          </p:cNvPr>
          <p:cNvSpPr>
            <a:spLocks noGrp="1"/>
          </p:cNvSpPr>
          <p:nvPr>
            <p:ph type="title"/>
          </p:nvPr>
        </p:nvSpPr>
        <p:spPr/>
        <p:txBody>
          <a:bodyPr/>
          <a:lstStyle/>
          <a:p>
            <a:r>
              <a:rPr lang="en-IN" dirty="0"/>
              <a:t>Session 1: Introduction to Cloud</a:t>
            </a:r>
          </a:p>
        </p:txBody>
      </p:sp>
      <p:sp>
        <p:nvSpPr>
          <p:cNvPr id="5" name="Text Placeholder 4">
            <a:extLst>
              <a:ext uri="{FF2B5EF4-FFF2-40B4-BE49-F238E27FC236}">
                <a16:creationId xmlns:a16="http://schemas.microsoft.com/office/drawing/2014/main" id="{616FABFB-C276-A4F9-DBC0-A989A9CE68D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92270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AC78E-64DC-4F16-1153-9F6DEE0BC601}"/>
              </a:ext>
            </a:extLst>
          </p:cNvPr>
          <p:cNvSpPr>
            <a:spLocks noGrp="1"/>
          </p:cNvSpPr>
          <p:nvPr>
            <p:ph type="title"/>
          </p:nvPr>
        </p:nvSpPr>
        <p:spPr/>
        <p:txBody>
          <a:bodyPr/>
          <a:lstStyle/>
          <a:p>
            <a:r>
              <a:rPr lang="en-IN" dirty="0"/>
              <a:t>How does Virtualization Work?</a:t>
            </a:r>
          </a:p>
        </p:txBody>
      </p:sp>
      <p:sp>
        <p:nvSpPr>
          <p:cNvPr id="3" name="Content Placeholder 2">
            <a:extLst>
              <a:ext uri="{FF2B5EF4-FFF2-40B4-BE49-F238E27FC236}">
                <a16:creationId xmlns:a16="http://schemas.microsoft.com/office/drawing/2014/main" id="{7951C558-29D5-466A-9087-FFEB8A4C4D72}"/>
              </a:ext>
            </a:extLst>
          </p:cNvPr>
          <p:cNvSpPr>
            <a:spLocks noGrp="1"/>
          </p:cNvSpPr>
          <p:nvPr>
            <p:ph idx="1"/>
          </p:nvPr>
        </p:nvSpPr>
        <p:spPr/>
        <p:txBody>
          <a:bodyPr>
            <a:normAutofit lnSpcReduction="10000"/>
          </a:bodyPr>
          <a:lstStyle/>
          <a:p>
            <a:r>
              <a:rPr lang="en-US" dirty="0"/>
              <a:t>Virtualization is done using </a:t>
            </a:r>
            <a:r>
              <a:rPr lang="en-US" b="1" dirty="0"/>
              <a:t>hypervisor</a:t>
            </a:r>
            <a:endParaRPr lang="en-US" dirty="0"/>
          </a:p>
          <a:p>
            <a:r>
              <a:rPr lang="en-US" dirty="0"/>
              <a:t>Hypervisor: A program that sits between the real (physical) machine and the virtual machine, enabling interaction between the two</a:t>
            </a:r>
          </a:p>
          <a:p>
            <a:r>
              <a:rPr lang="en-US" dirty="0"/>
              <a:t>Software called hypervisors separate the physical resources from the virtual environments—the things that need those resources</a:t>
            </a:r>
          </a:p>
          <a:p>
            <a:r>
              <a:rPr lang="en-US" dirty="0"/>
              <a:t>Hypervisors can sit on top of an operating system (like on a laptop) or be installed directly onto hardware (like a server), which is how most enterprises virtualize</a:t>
            </a:r>
          </a:p>
          <a:p>
            <a:r>
              <a:rPr lang="en-US" dirty="0"/>
              <a:t>Hypervisors take your physical resources and divide them up so that virtual environments can use them</a:t>
            </a:r>
          </a:p>
          <a:p>
            <a:endParaRPr lang="en-US" dirty="0"/>
          </a:p>
        </p:txBody>
      </p:sp>
    </p:spTree>
    <p:extLst>
      <p:ext uri="{BB962C8B-B14F-4D97-AF65-F5344CB8AC3E}">
        <p14:creationId xmlns:p14="http://schemas.microsoft.com/office/powerpoint/2010/main" val="2471550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AC78E-64DC-4F16-1153-9F6DEE0BC601}"/>
              </a:ext>
            </a:extLst>
          </p:cNvPr>
          <p:cNvSpPr>
            <a:spLocks noGrp="1"/>
          </p:cNvSpPr>
          <p:nvPr>
            <p:ph type="title"/>
          </p:nvPr>
        </p:nvSpPr>
        <p:spPr/>
        <p:txBody>
          <a:bodyPr/>
          <a:lstStyle/>
          <a:p>
            <a:r>
              <a:rPr lang="en-IN" dirty="0"/>
              <a:t>Resource Partitioning</a:t>
            </a:r>
          </a:p>
        </p:txBody>
      </p:sp>
      <p:sp>
        <p:nvSpPr>
          <p:cNvPr id="3" name="Content Placeholder 2">
            <a:extLst>
              <a:ext uri="{FF2B5EF4-FFF2-40B4-BE49-F238E27FC236}">
                <a16:creationId xmlns:a16="http://schemas.microsoft.com/office/drawing/2014/main" id="{7951C558-29D5-466A-9087-FFEB8A4C4D72}"/>
              </a:ext>
            </a:extLst>
          </p:cNvPr>
          <p:cNvSpPr>
            <a:spLocks noGrp="1"/>
          </p:cNvSpPr>
          <p:nvPr>
            <p:ph idx="1"/>
          </p:nvPr>
        </p:nvSpPr>
        <p:spPr/>
        <p:txBody>
          <a:bodyPr>
            <a:normAutofit fontScale="92500" lnSpcReduction="10000"/>
          </a:bodyPr>
          <a:lstStyle/>
          <a:p>
            <a:endParaRPr lang="en-US" dirty="0"/>
          </a:p>
          <a:p>
            <a:endParaRPr lang="en-US" dirty="0"/>
          </a:p>
          <a:p>
            <a:endParaRPr lang="en-US" dirty="0"/>
          </a:p>
          <a:p>
            <a:r>
              <a:rPr lang="en-US" dirty="0"/>
              <a:t>Resources are partitioned as needed from the physical environment to the many virtual environments</a:t>
            </a:r>
          </a:p>
          <a:p>
            <a:r>
              <a:rPr lang="en-US" dirty="0"/>
              <a:t>Users interact with and run computations within the virtual environment (typically called a guest machine or virtual machine)</a:t>
            </a:r>
          </a:p>
          <a:p>
            <a:r>
              <a:rPr lang="en-US" dirty="0"/>
              <a:t>The virtual machine functions as a single data file </a:t>
            </a:r>
          </a:p>
          <a:p>
            <a:r>
              <a:rPr lang="en-US" dirty="0"/>
              <a:t>It can be moved from one computer to another, opened in either one, and be expected to work the same</a:t>
            </a:r>
          </a:p>
        </p:txBody>
      </p:sp>
      <p:pic>
        <p:nvPicPr>
          <p:cNvPr id="1026" name="Picture 2" descr="How virtualization works">
            <a:extLst>
              <a:ext uri="{FF2B5EF4-FFF2-40B4-BE49-F238E27FC236}">
                <a16:creationId xmlns:a16="http://schemas.microsoft.com/office/drawing/2014/main" id="{EB30E0C0-C2C0-71EA-8BED-7C9AAC595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5125"/>
            <a:ext cx="4591215" cy="249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603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E7300-38DB-87C0-914B-196F9340A60B}"/>
              </a:ext>
            </a:extLst>
          </p:cNvPr>
          <p:cNvSpPr>
            <a:spLocks noGrp="1"/>
          </p:cNvSpPr>
          <p:nvPr>
            <p:ph type="title"/>
          </p:nvPr>
        </p:nvSpPr>
        <p:spPr/>
        <p:txBody>
          <a:bodyPr/>
          <a:lstStyle/>
          <a:p>
            <a:r>
              <a:rPr lang="en-IN" dirty="0"/>
              <a:t>Virtualization – Good References</a:t>
            </a:r>
          </a:p>
        </p:txBody>
      </p:sp>
      <p:sp>
        <p:nvSpPr>
          <p:cNvPr id="3" name="Content Placeholder 2">
            <a:extLst>
              <a:ext uri="{FF2B5EF4-FFF2-40B4-BE49-F238E27FC236}">
                <a16:creationId xmlns:a16="http://schemas.microsoft.com/office/drawing/2014/main" id="{C6595439-0B07-4DE6-F8FD-BB47D4F0142F}"/>
              </a:ext>
            </a:extLst>
          </p:cNvPr>
          <p:cNvSpPr>
            <a:spLocks noGrp="1"/>
          </p:cNvSpPr>
          <p:nvPr>
            <p:ph idx="1"/>
          </p:nvPr>
        </p:nvSpPr>
        <p:spPr/>
        <p:txBody>
          <a:bodyPr/>
          <a:lstStyle/>
          <a:p>
            <a:r>
              <a:rPr lang="en-IN" dirty="0">
                <a:hlinkClick r:id="rId2"/>
              </a:rPr>
              <a:t>https://www.ibm.com/cloud/learn/virtualization-a-complete-guide</a:t>
            </a:r>
            <a:endParaRPr lang="en-IN" dirty="0"/>
          </a:p>
          <a:p>
            <a:endParaRPr lang="en-IN" dirty="0"/>
          </a:p>
          <a:p>
            <a:r>
              <a:rPr lang="en-IN" dirty="0">
                <a:hlinkClick r:id="rId3"/>
              </a:rPr>
              <a:t>https://www.stl.tech/blog/introduction-to-virtualization/</a:t>
            </a:r>
            <a:endParaRPr lang="en-IN" dirty="0"/>
          </a:p>
          <a:p>
            <a:endParaRPr lang="en-IN" dirty="0"/>
          </a:p>
          <a:p>
            <a:endParaRPr lang="en-IN" dirty="0"/>
          </a:p>
        </p:txBody>
      </p:sp>
    </p:spTree>
    <p:extLst>
      <p:ext uri="{BB962C8B-B14F-4D97-AF65-F5344CB8AC3E}">
        <p14:creationId xmlns:p14="http://schemas.microsoft.com/office/powerpoint/2010/main" val="2296913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4F98-C074-0387-9179-72A1B32DE2EF}"/>
              </a:ext>
            </a:extLst>
          </p:cNvPr>
          <p:cNvSpPr>
            <a:spLocks noGrp="1"/>
          </p:cNvSpPr>
          <p:nvPr>
            <p:ph type="title"/>
          </p:nvPr>
        </p:nvSpPr>
        <p:spPr/>
        <p:txBody>
          <a:bodyPr/>
          <a:lstStyle/>
          <a:p>
            <a:r>
              <a:rPr lang="en-IN" dirty="0"/>
              <a:t>Virtualization Types</a:t>
            </a:r>
          </a:p>
        </p:txBody>
      </p:sp>
      <p:sp>
        <p:nvSpPr>
          <p:cNvPr id="3" name="Content Placeholder 2">
            <a:extLst>
              <a:ext uri="{FF2B5EF4-FFF2-40B4-BE49-F238E27FC236}">
                <a16:creationId xmlns:a16="http://schemas.microsoft.com/office/drawing/2014/main" id="{1356CC6D-A60C-A299-6BC3-DD9C1ADA055A}"/>
              </a:ext>
            </a:extLst>
          </p:cNvPr>
          <p:cNvSpPr>
            <a:spLocks noGrp="1"/>
          </p:cNvSpPr>
          <p:nvPr>
            <p:ph idx="1"/>
          </p:nvPr>
        </p:nvSpPr>
        <p:spPr/>
        <p:txBody>
          <a:bodyPr/>
          <a:lstStyle/>
          <a:p>
            <a:endParaRPr lang="en-IN"/>
          </a:p>
        </p:txBody>
      </p:sp>
      <p:pic>
        <p:nvPicPr>
          <p:cNvPr id="1026" name="Picture 2" descr="Type 1 and type 2 hypervisors">
            <a:extLst>
              <a:ext uri="{FF2B5EF4-FFF2-40B4-BE49-F238E27FC236}">
                <a16:creationId xmlns:a16="http://schemas.microsoft.com/office/drawing/2014/main" id="{F9DE73BE-11DB-49BA-2C95-DD30423D1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927" y="1479907"/>
            <a:ext cx="7305247" cy="5059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07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6036-9B9F-56C3-FFE9-AB37BC240640}"/>
              </a:ext>
            </a:extLst>
          </p:cNvPr>
          <p:cNvSpPr>
            <a:spLocks noGrp="1"/>
          </p:cNvSpPr>
          <p:nvPr>
            <p:ph type="title"/>
          </p:nvPr>
        </p:nvSpPr>
        <p:spPr/>
        <p:txBody>
          <a:bodyPr/>
          <a:lstStyle/>
          <a:p>
            <a:r>
              <a:rPr lang="en-IN" dirty="0"/>
              <a:t>Type 1 and 2</a:t>
            </a:r>
          </a:p>
        </p:txBody>
      </p:sp>
      <p:sp>
        <p:nvSpPr>
          <p:cNvPr id="3" name="Content Placeholder 2">
            <a:extLst>
              <a:ext uri="{FF2B5EF4-FFF2-40B4-BE49-F238E27FC236}">
                <a16:creationId xmlns:a16="http://schemas.microsoft.com/office/drawing/2014/main" id="{ECF0EAFD-3D88-3B95-6FC1-F3E03FA24019}"/>
              </a:ext>
            </a:extLst>
          </p:cNvPr>
          <p:cNvSpPr>
            <a:spLocks noGrp="1"/>
          </p:cNvSpPr>
          <p:nvPr>
            <p:ph idx="1"/>
          </p:nvPr>
        </p:nvSpPr>
        <p:spPr/>
        <p:txBody>
          <a:bodyPr>
            <a:normAutofit/>
          </a:bodyPr>
          <a:lstStyle/>
          <a:p>
            <a:r>
              <a:rPr lang="en-US" b="1" dirty="0"/>
              <a:t>Type 1 Hypervisors (Full Virtualization </a:t>
            </a:r>
            <a:r>
              <a:rPr lang="en-US" dirty="0"/>
              <a:t>or </a:t>
            </a:r>
            <a:r>
              <a:rPr lang="en-US" b="1" dirty="0"/>
              <a:t>Hardware Virtualization</a:t>
            </a:r>
            <a:r>
              <a:rPr lang="en-US" dirty="0"/>
              <a:t>) sit between the hardware and your virtual machines AND your Host OS.</a:t>
            </a:r>
          </a:p>
          <a:p>
            <a:pPr lvl="1"/>
            <a:r>
              <a:rPr lang="en-US" dirty="0"/>
              <a:t>In effect, your Host OS is turned into a virtual machine as well. Each Guest OS has direct access to the native hardware via interface built into the Hypervisor.</a:t>
            </a:r>
          </a:p>
          <a:p>
            <a:r>
              <a:rPr lang="en-US" b="1" dirty="0"/>
              <a:t>Type 2 Hypervisors (Para Virtualization) </a:t>
            </a:r>
            <a:r>
              <a:rPr lang="en-US" dirty="0"/>
              <a:t>sit between your virtual machines AND your Host OS.</a:t>
            </a:r>
          </a:p>
          <a:p>
            <a:pPr lvl="1"/>
            <a:r>
              <a:rPr lang="en-US" dirty="0"/>
              <a:t>The Guest OSs do not have direct access to Host hardware, and use emulated drivers.</a:t>
            </a:r>
            <a:endParaRPr lang="en-IN" dirty="0"/>
          </a:p>
        </p:txBody>
      </p:sp>
    </p:spTree>
    <p:extLst>
      <p:ext uri="{BB962C8B-B14F-4D97-AF65-F5344CB8AC3E}">
        <p14:creationId xmlns:p14="http://schemas.microsoft.com/office/powerpoint/2010/main" val="1958594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16C2-1735-854E-72AA-4CF98EA667A8}"/>
              </a:ext>
            </a:extLst>
          </p:cNvPr>
          <p:cNvSpPr>
            <a:spLocks noGrp="1"/>
          </p:cNvSpPr>
          <p:nvPr>
            <p:ph type="title"/>
          </p:nvPr>
        </p:nvSpPr>
        <p:spPr/>
        <p:txBody>
          <a:bodyPr/>
          <a:lstStyle/>
          <a:p>
            <a:r>
              <a:rPr lang="en-IN" dirty="0"/>
              <a:t>Another important point</a:t>
            </a:r>
          </a:p>
        </p:txBody>
      </p:sp>
      <p:sp>
        <p:nvSpPr>
          <p:cNvPr id="3" name="Content Placeholder 2">
            <a:extLst>
              <a:ext uri="{FF2B5EF4-FFF2-40B4-BE49-F238E27FC236}">
                <a16:creationId xmlns:a16="http://schemas.microsoft.com/office/drawing/2014/main" id="{36C37717-6712-98A9-0F26-441674DD8C5D}"/>
              </a:ext>
            </a:extLst>
          </p:cNvPr>
          <p:cNvSpPr>
            <a:spLocks noGrp="1"/>
          </p:cNvSpPr>
          <p:nvPr>
            <p:ph idx="1"/>
          </p:nvPr>
        </p:nvSpPr>
        <p:spPr/>
        <p:txBody>
          <a:bodyPr/>
          <a:lstStyle/>
          <a:p>
            <a:r>
              <a:rPr lang="en-US" dirty="0"/>
              <a:t>Type 1 Hypervisor is called a native or Bare Metal Hypervisor while type 2 Hypervisor is called a Host OS Hypervisor</a:t>
            </a:r>
            <a:endParaRPr lang="en-IN" dirty="0"/>
          </a:p>
        </p:txBody>
      </p:sp>
    </p:spTree>
    <p:extLst>
      <p:ext uri="{BB962C8B-B14F-4D97-AF65-F5344CB8AC3E}">
        <p14:creationId xmlns:p14="http://schemas.microsoft.com/office/powerpoint/2010/main" val="2683883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9255E-8C0E-8863-35F4-CBE23CAD7BCF}"/>
              </a:ext>
            </a:extLst>
          </p:cNvPr>
          <p:cNvSpPr>
            <a:spLocks noGrp="1"/>
          </p:cNvSpPr>
          <p:nvPr>
            <p:ph type="title"/>
          </p:nvPr>
        </p:nvSpPr>
        <p:spPr>
          <a:xfrm>
            <a:off x="838200" y="375399"/>
            <a:ext cx="10515600" cy="1325563"/>
          </a:xfrm>
        </p:spPr>
        <p:txBody>
          <a:bodyPr/>
          <a:lstStyle/>
          <a:p>
            <a:endParaRPr lang="en-IN" dirty="0"/>
          </a:p>
        </p:txBody>
      </p:sp>
      <p:sp>
        <p:nvSpPr>
          <p:cNvPr id="3" name="Content Placeholder 2">
            <a:extLst>
              <a:ext uri="{FF2B5EF4-FFF2-40B4-BE49-F238E27FC236}">
                <a16:creationId xmlns:a16="http://schemas.microsoft.com/office/drawing/2014/main" id="{4FA55EEE-61B7-96BF-9F08-C49A6BA45870}"/>
              </a:ext>
            </a:extLst>
          </p:cNvPr>
          <p:cNvSpPr>
            <a:spLocks noGrp="1"/>
          </p:cNvSpPr>
          <p:nvPr>
            <p:ph idx="1"/>
          </p:nvPr>
        </p:nvSpPr>
        <p:spPr/>
        <p:txBody>
          <a:bodyPr/>
          <a:lstStyle/>
          <a:p>
            <a:endParaRPr lang="en-IN"/>
          </a:p>
        </p:txBody>
      </p:sp>
      <p:pic>
        <p:nvPicPr>
          <p:cNvPr id="1026" name="Picture 2" descr="What's the Difference Between Type 1 and Type 2 Hypervisor?">
            <a:extLst>
              <a:ext uri="{FF2B5EF4-FFF2-40B4-BE49-F238E27FC236}">
                <a16:creationId xmlns:a16="http://schemas.microsoft.com/office/drawing/2014/main" id="{A6F0C383-8DB3-AC9A-AAD4-63FE0EC57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742" y="228974"/>
            <a:ext cx="8677383" cy="628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385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03F367-1DFE-C498-788C-04AB11F4E5AA}"/>
              </a:ext>
            </a:extLst>
          </p:cNvPr>
          <p:cNvSpPr>
            <a:spLocks noGrp="1"/>
          </p:cNvSpPr>
          <p:nvPr>
            <p:ph type="title"/>
          </p:nvPr>
        </p:nvSpPr>
        <p:spPr/>
        <p:txBody>
          <a:bodyPr/>
          <a:lstStyle/>
          <a:p>
            <a:r>
              <a:rPr lang="en-IN" dirty="0"/>
              <a:t>PaaS: Example: RAID</a:t>
            </a:r>
          </a:p>
        </p:txBody>
      </p:sp>
      <p:sp>
        <p:nvSpPr>
          <p:cNvPr id="5" name="Text Placeholder 4">
            <a:extLst>
              <a:ext uri="{FF2B5EF4-FFF2-40B4-BE49-F238E27FC236}">
                <a16:creationId xmlns:a16="http://schemas.microsoft.com/office/drawing/2014/main" id="{7A9E4B05-ED23-D581-27AD-1EEB1D2CA86C}"/>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9063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fontScale="92500" lnSpcReduction="10000"/>
          </a:bodyPr>
          <a:lstStyle/>
          <a:p>
            <a:r>
              <a:rPr lang="en-US" dirty="0"/>
              <a:t>CPU performance has been increasing exponentially over the past decade,  roughly doubling every 18 months</a:t>
            </a:r>
          </a:p>
          <a:p>
            <a:r>
              <a:rPr lang="en-US" dirty="0"/>
              <a:t>Not so with disk performance</a:t>
            </a:r>
          </a:p>
          <a:p>
            <a:r>
              <a:rPr lang="en-US" dirty="0"/>
              <a:t>In the 1970s,  average seek times on minicomputer disks were 50 to 100 msec</a:t>
            </a:r>
          </a:p>
          <a:p>
            <a:r>
              <a:rPr lang="en-US" dirty="0"/>
              <a:t>Now seek times  are 10 msec</a:t>
            </a:r>
          </a:p>
          <a:p>
            <a:r>
              <a:rPr lang="en-US" dirty="0"/>
              <a:t>Thus the gap between CPU performance and disk performance has become much larger over time</a:t>
            </a:r>
          </a:p>
          <a:p>
            <a:r>
              <a:rPr lang="en-US" dirty="0"/>
              <a:t>Parallel processing is often used to speed up CPU performance</a:t>
            </a:r>
          </a:p>
          <a:p>
            <a:r>
              <a:rPr lang="en-US" dirty="0"/>
              <a:t>Why not parallel I/O, too?</a:t>
            </a:r>
            <a:endParaRPr lang="en-IN" dirty="0"/>
          </a:p>
        </p:txBody>
      </p:sp>
    </p:spTree>
    <p:extLst>
      <p:ext uri="{BB962C8B-B14F-4D97-AF65-F5344CB8AC3E}">
        <p14:creationId xmlns:p14="http://schemas.microsoft.com/office/powerpoint/2010/main" val="1977746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b="1" dirty="0"/>
              <a:t>Redundant Array of Inexpensive Disks (RAID) </a:t>
            </a:r>
          </a:p>
          <a:p>
            <a:pPr lvl="1"/>
            <a:r>
              <a:rPr lang="en-US" dirty="0"/>
              <a:t>Install a box full of disks next to the computer,  typically a large server, </a:t>
            </a:r>
          </a:p>
          <a:p>
            <a:pPr lvl="1"/>
            <a:r>
              <a:rPr lang="en-US" dirty="0"/>
              <a:t>Replace the disk controller card with a RAID controller,  copy the data over to the RAID, and then continue normal operation</a:t>
            </a:r>
          </a:p>
          <a:p>
            <a:r>
              <a:rPr lang="en-US" dirty="0"/>
              <a:t>In other  words, a RAID should look like a single disk to the operating system, but have better  performance and better reliability</a:t>
            </a:r>
          </a:p>
          <a:p>
            <a:r>
              <a:rPr lang="en-US" dirty="0"/>
              <a:t>In this  way, no software changes are required to use the RAID, a big selling point for  many system administrators</a:t>
            </a:r>
            <a:endParaRPr lang="en-US" b="1" dirty="0"/>
          </a:p>
        </p:txBody>
      </p:sp>
    </p:spTree>
    <p:extLst>
      <p:ext uri="{BB962C8B-B14F-4D97-AF65-F5344CB8AC3E}">
        <p14:creationId xmlns:p14="http://schemas.microsoft.com/office/powerpoint/2010/main" val="1896167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27D8FD-A43A-2E2C-56A6-1BCB89CB6CF6}"/>
              </a:ext>
            </a:extLst>
          </p:cNvPr>
          <p:cNvSpPr>
            <a:spLocks noGrp="1"/>
          </p:cNvSpPr>
          <p:nvPr>
            <p:ph type="title"/>
          </p:nvPr>
        </p:nvSpPr>
        <p:spPr/>
        <p:txBody>
          <a:bodyPr/>
          <a:lstStyle/>
          <a:p>
            <a:r>
              <a:rPr lang="en-IN" dirty="0"/>
              <a:t>Why Cloud?</a:t>
            </a:r>
          </a:p>
        </p:txBody>
      </p:sp>
      <p:sp>
        <p:nvSpPr>
          <p:cNvPr id="5" name="Content Placeholder 4">
            <a:extLst>
              <a:ext uri="{FF2B5EF4-FFF2-40B4-BE49-F238E27FC236}">
                <a16:creationId xmlns:a16="http://schemas.microsoft.com/office/drawing/2014/main" id="{93E58480-595E-06FD-2E09-5BD38A3C266B}"/>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endParaRPr lang="en-IN" dirty="0"/>
          </a:p>
          <a:p>
            <a:endParaRPr lang="en-IN" dirty="0"/>
          </a:p>
          <a:p>
            <a:r>
              <a:rPr lang="en-IN" dirty="0"/>
              <a:t>Peak loads vary (high during weekends and holidays)</a:t>
            </a:r>
          </a:p>
          <a:p>
            <a:r>
              <a:rPr lang="en-IN" dirty="0"/>
              <a:t>Solution before Cloud: Peak Load Provisioning – Buy infrastructure for peak load – Wasted during less load</a:t>
            </a:r>
          </a:p>
        </p:txBody>
      </p:sp>
      <p:pic>
        <p:nvPicPr>
          <p:cNvPr id="7" name="Picture 6">
            <a:extLst>
              <a:ext uri="{FF2B5EF4-FFF2-40B4-BE49-F238E27FC236}">
                <a16:creationId xmlns:a16="http://schemas.microsoft.com/office/drawing/2014/main" id="{F70E0158-19A0-EEB0-36A6-CF0F933F7E50}"/>
              </a:ext>
            </a:extLst>
          </p:cNvPr>
          <p:cNvPicPr>
            <a:picLocks noChangeAspect="1"/>
          </p:cNvPicPr>
          <p:nvPr/>
        </p:nvPicPr>
        <p:blipFill>
          <a:blip r:embed="rId2"/>
          <a:stretch>
            <a:fillRect/>
          </a:stretch>
        </p:blipFill>
        <p:spPr>
          <a:xfrm>
            <a:off x="1910920" y="1636749"/>
            <a:ext cx="5575587" cy="2959252"/>
          </a:xfrm>
          <a:prstGeom prst="rect">
            <a:avLst/>
          </a:prstGeom>
        </p:spPr>
      </p:pic>
    </p:spTree>
    <p:extLst>
      <p:ext uri="{BB962C8B-B14F-4D97-AF65-F5344CB8AC3E}">
        <p14:creationId xmlns:p14="http://schemas.microsoft.com/office/powerpoint/2010/main" val="4292055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3F2E-6BDC-15F6-B7C4-0983A387044B}"/>
              </a:ext>
            </a:extLst>
          </p:cNvPr>
          <p:cNvSpPr>
            <a:spLocks noGrp="1"/>
          </p:cNvSpPr>
          <p:nvPr>
            <p:ph type="title"/>
          </p:nvPr>
        </p:nvSpPr>
        <p:spPr/>
        <p:txBody>
          <a:bodyPr/>
          <a:lstStyle/>
          <a:p>
            <a:r>
              <a:rPr lang="en-IN" dirty="0"/>
              <a:t>RAID levels</a:t>
            </a:r>
          </a:p>
        </p:txBody>
      </p:sp>
      <p:sp>
        <p:nvSpPr>
          <p:cNvPr id="3" name="Content Placeholder 2">
            <a:extLst>
              <a:ext uri="{FF2B5EF4-FFF2-40B4-BE49-F238E27FC236}">
                <a16:creationId xmlns:a16="http://schemas.microsoft.com/office/drawing/2014/main" id="{6C09776C-2F82-560A-E83F-C1677D99DE9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531AB0-5C38-7572-370E-5AABFB07293E}"/>
              </a:ext>
            </a:extLst>
          </p:cNvPr>
          <p:cNvPicPr>
            <a:picLocks noChangeAspect="1"/>
          </p:cNvPicPr>
          <p:nvPr/>
        </p:nvPicPr>
        <p:blipFill>
          <a:blip r:embed="rId2"/>
          <a:stretch>
            <a:fillRect/>
          </a:stretch>
        </p:blipFill>
        <p:spPr>
          <a:xfrm>
            <a:off x="3678070" y="365125"/>
            <a:ext cx="4222757" cy="5533570"/>
          </a:xfrm>
          <a:prstGeom prst="rect">
            <a:avLst/>
          </a:prstGeom>
        </p:spPr>
      </p:pic>
    </p:spTree>
    <p:extLst>
      <p:ext uri="{BB962C8B-B14F-4D97-AF65-F5344CB8AC3E}">
        <p14:creationId xmlns:p14="http://schemas.microsoft.com/office/powerpoint/2010/main" val="2042773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29BF-4681-BBC6-ABCD-6C109E1492D5}"/>
              </a:ext>
            </a:extLst>
          </p:cNvPr>
          <p:cNvSpPr>
            <a:spLocks noGrp="1"/>
          </p:cNvSpPr>
          <p:nvPr>
            <p:ph type="title"/>
          </p:nvPr>
        </p:nvSpPr>
        <p:spPr/>
        <p:txBody>
          <a:bodyPr/>
          <a:lstStyle/>
          <a:p>
            <a:r>
              <a:rPr lang="en-IN" dirty="0"/>
              <a:t>SaaS: Example - </a:t>
            </a:r>
            <a:r>
              <a:rPr lang="en-IN" dirty="0" err="1"/>
              <a:t>SalesForce</a:t>
            </a:r>
            <a:endParaRPr lang="en-IN" dirty="0"/>
          </a:p>
        </p:txBody>
      </p:sp>
      <p:sp>
        <p:nvSpPr>
          <p:cNvPr id="5" name="Text Placeholder 4">
            <a:extLst>
              <a:ext uri="{FF2B5EF4-FFF2-40B4-BE49-F238E27FC236}">
                <a16:creationId xmlns:a16="http://schemas.microsoft.com/office/drawing/2014/main" id="{9A22EBB8-DCB5-A906-5838-089C16E0E4E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57340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5A4E27-80C3-859B-46F3-6EC6183ED3E2}"/>
              </a:ext>
            </a:extLst>
          </p:cNvPr>
          <p:cNvSpPr>
            <a:spLocks noGrp="1"/>
          </p:cNvSpPr>
          <p:nvPr>
            <p:ph type="title"/>
          </p:nvPr>
        </p:nvSpPr>
        <p:spPr/>
        <p:txBody>
          <a:bodyPr/>
          <a:lstStyle/>
          <a:p>
            <a:r>
              <a:rPr lang="en-IN" dirty="0"/>
              <a:t>Salesforce.com</a:t>
            </a:r>
          </a:p>
        </p:txBody>
      </p:sp>
      <p:sp>
        <p:nvSpPr>
          <p:cNvPr id="5" name="Content Placeholder 4">
            <a:extLst>
              <a:ext uri="{FF2B5EF4-FFF2-40B4-BE49-F238E27FC236}">
                <a16:creationId xmlns:a16="http://schemas.microsoft.com/office/drawing/2014/main" id="{D764D82D-EB31-B1E3-7801-A530C22CB9CF}"/>
              </a:ext>
            </a:extLst>
          </p:cNvPr>
          <p:cNvSpPr>
            <a:spLocks noGrp="1"/>
          </p:cNvSpPr>
          <p:nvPr>
            <p:ph idx="1"/>
          </p:nvPr>
        </p:nvSpPr>
        <p:spPr/>
        <p:txBody>
          <a:bodyPr/>
          <a:lstStyle/>
          <a:p>
            <a:r>
              <a:rPr lang="en-US" dirty="0"/>
              <a:t>Salesforce is a leading provider of business software via the SaaS or software-as-a-service model </a:t>
            </a:r>
          </a:p>
          <a:p>
            <a:r>
              <a:rPr lang="en-US" dirty="0"/>
              <a:t>It has got a diverse line of products, from a CRM to AI analytics and a platform for app development </a:t>
            </a:r>
          </a:p>
          <a:p>
            <a:r>
              <a:rPr lang="en-US" dirty="0"/>
              <a:t>As a SaaS, Salesforce is cloud-based, meaning when you buy from SF you do not install anything or buy additional hardware</a:t>
            </a:r>
          </a:p>
          <a:p>
            <a:r>
              <a:rPr lang="en-US" dirty="0"/>
              <a:t>Salesforce is accessed by its users via the internet</a:t>
            </a:r>
          </a:p>
          <a:p>
            <a:r>
              <a:rPr lang="en-US" dirty="0"/>
              <a:t>All its services, from its sales cloud to IoT platform, are all deployed through the cloud</a:t>
            </a:r>
            <a:endParaRPr lang="en-IN" dirty="0"/>
          </a:p>
        </p:txBody>
      </p:sp>
    </p:spTree>
    <p:extLst>
      <p:ext uri="{BB962C8B-B14F-4D97-AF65-F5344CB8AC3E}">
        <p14:creationId xmlns:p14="http://schemas.microsoft.com/office/powerpoint/2010/main" val="3532898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7EE01C-7C31-7657-413D-080BC434A308}"/>
              </a:ext>
            </a:extLst>
          </p:cNvPr>
          <p:cNvSpPr>
            <a:spLocks noGrp="1"/>
          </p:cNvSpPr>
          <p:nvPr>
            <p:ph type="title"/>
          </p:nvPr>
        </p:nvSpPr>
        <p:spPr/>
        <p:txBody>
          <a:bodyPr/>
          <a:lstStyle/>
          <a:p>
            <a:r>
              <a:rPr lang="en-IN" dirty="0"/>
              <a:t>AWS Introduction</a:t>
            </a:r>
          </a:p>
        </p:txBody>
      </p:sp>
      <p:sp>
        <p:nvSpPr>
          <p:cNvPr id="5" name="Text Placeholder 4">
            <a:extLst>
              <a:ext uri="{FF2B5EF4-FFF2-40B4-BE49-F238E27FC236}">
                <a16:creationId xmlns:a16="http://schemas.microsoft.com/office/drawing/2014/main" id="{AE15C84E-D872-E730-C922-4C43BEB2A97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64603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3E98A-B73A-D949-9E24-ABFF85E0D966}"/>
              </a:ext>
            </a:extLst>
          </p:cNvPr>
          <p:cNvSpPr>
            <a:spLocks noGrp="1"/>
          </p:cNvSpPr>
          <p:nvPr>
            <p:ph type="title"/>
          </p:nvPr>
        </p:nvSpPr>
        <p:spPr/>
        <p:txBody>
          <a:bodyPr/>
          <a:lstStyle/>
          <a:p>
            <a:r>
              <a:rPr lang="en-IN" dirty="0"/>
              <a:t>AWS Global Infrastructure</a:t>
            </a:r>
          </a:p>
        </p:txBody>
      </p:sp>
      <p:sp>
        <p:nvSpPr>
          <p:cNvPr id="3" name="Content Placeholder 2">
            <a:extLst>
              <a:ext uri="{FF2B5EF4-FFF2-40B4-BE49-F238E27FC236}">
                <a16:creationId xmlns:a16="http://schemas.microsoft.com/office/drawing/2014/main" id="{65CE7742-CCC9-7D16-E6C5-1607C515336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47BDC9-2BCA-7BEB-E5AD-01DD715875BB}"/>
              </a:ext>
            </a:extLst>
          </p:cNvPr>
          <p:cNvPicPr>
            <a:picLocks noChangeAspect="1"/>
          </p:cNvPicPr>
          <p:nvPr/>
        </p:nvPicPr>
        <p:blipFill>
          <a:blip r:embed="rId2"/>
          <a:stretch>
            <a:fillRect/>
          </a:stretch>
        </p:blipFill>
        <p:spPr>
          <a:xfrm>
            <a:off x="1073326" y="1690688"/>
            <a:ext cx="9962243" cy="3990921"/>
          </a:xfrm>
          <a:prstGeom prst="rect">
            <a:avLst/>
          </a:prstGeom>
        </p:spPr>
      </p:pic>
    </p:spTree>
    <p:extLst>
      <p:ext uri="{BB962C8B-B14F-4D97-AF65-F5344CB8AC3E}">
        <p14:creationId xmlns:p14="http://schemas.microsoft.com/office/powerpoint/2010/main" val="609597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0B47-3112-3F78-76EE-62EF751511BF}"/>
              </a:ext>
            </a:extLst>
          </p:cNvPr>
          <p:cNvSpPr>
            <a:spLocks noGrp="1"/>
          </p:cNvSpPr>
          <p:nvPr>
            <p:ph type="title"/>
          </p:nvPr>
        </p:nvSpPr>
        <p:spPr/>
        <p:txBody>
          <a:bodyPr/>
          <a:lstStyle/>
          <a:p>
            <a:r>
              <a:rPr lang="en-IN" dirty="0"/>
              <a:t>AWS Regions</a:t>
            </a:r>
          </a:p>
        </p:txBody>
      </p:sp>
      <p:sp>
        <p:nvSpPr>
          <p:cNvPr id="3" name="Content Placeholder 2">
            <a:extLst>
              <a:ext uri="{FF2B5EF4-FFF2-40B4-BE49-F238E27FC236}">
                <a16:creationId xmlns:a16="http://schemas.microsoft.com/office/drawing/2014/main" id="{74667974-22E5-393B-A404-BED63A9D073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496A029-3014-EC35-B821-36F1B3249BFD}"/>
              </a:ext>
            </a:extLst>
          </p:cNvPr>
          <p:cNvPicPr>
            <a:picLocks noChangeAspect="1"/>
          </p:cNvPicPr>
          <p:nvPr/>
        </p:nvPicPr>
        <p:blipFill>
          <a:blip r:embed="rId2"/>
          <a:stretch>
            <a:fillRect/>
          </a:stretch>
        </p:blipFill>
        <p:spPr>
          <a:xfrm>
            <a:off x="1495745" y="1414145"/>
            <a:ext cx="8480461" cy="4762818"/>
          </a:xfrm>
          <a:prstGeom prst="rect">
            <a:avLst/>
          </a:prstGeom>
        </p:spPr>
      </p:pic>
    </p:spTree>
    <p:extLst>
      <p:ext uri="{BB962C8B-B14F-4D97-AF65-F5344CB8AC3E}">
        <p14:creationId xmlns:p14="http://schemas.microsoft.com/office/powerpoint/2010/main" val="3879350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A471-CC35-70F2-8B7C-C76C828E55D1}"/>
              </a:ext>
            </a:extLst>
          </p:cNvPr>
          <p:cNvSpPr>
            <a:spLocks noGrp="1"/>
          </p:cNvSpPr>
          <p:nvPr>
            <p:ph type="title"/>
          </p:nvPr>
        </p:nvSpPr>
        <p:spPr/>
        <p:txBody>
          <a:bodyPr/>
          <a:lstStyle/>
          <a:p>
            <a:r>
              <a:rPr lang="en-IN" dirty="0"/>
              <a:t>How to choose an AWS Region?</a:t>
            </a:r>
          </a:p>
        </p:txBody>
      </p:sp>
      <p:sp>
        <p:nvSpPr>
          <p:cNvPr id="3" name="Content Placeholder 2">
            <a:extLst>
              <a:ext uri="{FF2B5EF4-FFF2-40B4-BE49-F238E27FC236}">
                <a16:creationId xmlns:a16="http://schemas.microsoft.com/office/drawing/2014/main" id="{D636B477-E7C1-B506-16F4-A759F38809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3DE550F-1BDE-E5EB-A3DE-7C1CA73BDA81}"/>
              </a:ext>
            </a:extLst>
          </p:cNvPr>
          <p:cNvPicPr>
            <a:picLocks noChangeAspect="1"/>
          </p:cNvPicPr>
          <p:nvPr/>
        </p:nvPicPr>
        <p:blipFill>
          <a:blip r:embed="rId2"/>
          <a:stretch>
            <a:fillRect/>
          </a:stretch>
        </p:blipFill>
        <p:spPr>
          <a:xfrm>
            <a:off x="625006" y="1438325"/>
            <a:ext cx="10820532" cy="4520685"/>
          </a:xfrm>
          <a:prstGeom prst="rect">
            <a:avLst/>
          </a:prstGeom>
        </p:spPr>
      </p:pic>
    </p:spTree>
    <p:extLst>
      <p:ext uri="{BB962C8B-B14F-4D97-AF65-F5344CB8AC3E}">
        <p14:creationId xmlns:p14="http://schemas.microsoft.com/office/powerpoint/2010/main" val="1301890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0ADD-0630-43D9-C160-0A629108414D}"/>
              </a:ext>
            </a:extLst>
          </p:cNvPr>
          <p:cNvSpPr>
            <a:spLocks noGrp="1"/>
          </p:cNvSpPr>
          <p:nvPr>
            <p:ph type="title"/>
          </p:nvPr>
        </p:nvSpPr>
        <p:spPr/>
        <p:txBody>
          <a:bodyPr/>
          <a:lstStyle/>
          <a:p>
            <a:r>
              <a:rPr lang="en-IN" dirty="0"/>
              <a:t>AWS Availability Zones</a:t>
            </a:r>
          </a:p>
        </p:txBody>
      </p:sp>
      <p:sp>
        <p:nvSpPr>
          <p:cNvPr id="3" name="Content Placeholder 2">
            <a:extLst>
              <a:ext uri="{FF2B5EF4-FFF2-40B4-BE49-F238E27FC236}">
                <a16:creationId xmlns:a16="http://schemas.microsoft.com/office/drawing/2014/main" id="{8B306EDD-F156-3A0A-1A0D-F2BB987F750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0B0F5EE-E4D8-EE37-C50D-51A8B6264AD2}"/>
              </a:ext>
            </a:extLst>
          </p:cNvPr>
          <p:cNvPicPr>
            <a:picLocks noChangeAspect="1"/>
          </p:cNvPicPr>
          <p:nvPr/>
        </p:nvPicPr>
        <p:blipFill>
          <a:blip r:embed="rId2"/>
          <a:stretch>
            <a:fillRect/>
          </a:stretch>
        </p:blipFill>
        <p:spPr>
          <a:xfrm>
            <a:off x="872389" y="1502218"/>
            <a:ext cx="10481411" cy="4436245"/>
          </a:xfrm>
          <a:prstGeom prst="rect">
            <a:avLst/>
          </a:prstGeom>
        </p:spPr>
      </p:pic>
    </p:spTree>
    <p:extLst>
      <p:ext uri="{BB962C8B-B14F-4D97-AF65-F5344CB8AC3E}">
        <p14:creationId xmlns:p14="http://schemas.microsoft.com/office/powerpoint/2010/main" val="827655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FB1A3-FF5D-FEC1-2B73-F32E32C93B06}"/>
              </a:ext>
            </a:extLst>
          </p:cNvPr>
          <p:cNvSpPr>
            <a:spLocks noGrp="1"/>
          </p:cNvSpPr>
          <p:nvPr>
            <p:ph type="title"/>
          </p:nvPr>
        </p:nvSpPr>
        <p:spPr/>
        <p:txBody>
          <a:bodyPr/>
          <a:lstStyle/>
          <a:p>
            <a:r>
              <a:rPr lang="en-IN" dirty="0"/>
              <a:t>AWS Points of Presence (Edge Locations)</a:t>
            </a:r>
          </a:p>
        </p:txBody>
      </p:sp>
      <p:sp>
        <p:nvSpPr>
          <p:cNvPr id="3" name="Content Placeholder 2">
            <a:extLst>
              <a:ext uri="{FF2B5EF4-FFF2-40B4-BE49-F238E27FC236}">
                <a16:creationId xmlns:a16="http://schemas.microsoft.com/office/drawing/2014/main" id="{25ECD3D3-9453-334E-9DB7-5FEB09A9D2B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81605A1-BDB3-FD87-2F68-DC21A584DEF2}"/>
              </a:ext>
            </a:extLst>
          </p:cNvPr>
          <p:cNvPicPr>
            <a:picLocks noChangeAspect="1"/>
          </p:cNvPicPr>
          <p:nvPr/>
        </p:nvPicPr>
        <p:blipFill>
          <a:blip r:embed="rId2"/>
          <a:stretch>
            <a:fillRect/>
          </a:stretch>
        </p:blipFill>
        <p:spPr>
          <a:xfrm>
            <a:off x="1025671" y="1690688"/>
            <a:ext cx="9589378" cy="4237862"/>
          </a:xfrm>
          <a:prstGeom prst="rect">
            <a:avLst/>
          </a:prstGeom>
        </p:spPr>
      </p:pic>
    </p:spTree>
    <p:extLst>
      <p:ext uri="{BB962C8B-B14F-4D97-AF65-F5344CB8AC3E}">
        <p14:creationId xmlns:p14="http://schemas.microsoft.com/office/powerpoint/2010/main" val="1866983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B475-1975-3BD5-7D9A-2E9B0B221333}"/>
              </a:ext>
            </a:extLst>
          </p:cNvPr>
          <p:cNvSpPr>
            <a:spLocks noGrp="1"/>
          </p:cNvSpPr>
          <p:nvPr>
            <p:ph type="title"/>
          </p:nvPr>
        </p:nvSpPr>
        <p:spPr/>
        <p:txBody>
          <a:bodyPr/>
          <a:lstStyle/>
          <a:p>
            <a:r>
              <a:rPr lang="en-IN" dirty="0"/>
              <a:t>Signup</a:t>
            </a:r>
          </a:p>
        </p:txBody>
      </p:sp>
      <p:sp>
        <p:nvSpPr>
          <p:cNvPr id="3" name="Content Placeholder 2">
            <a:extLst>
              <a:ext uri="{FF2B5EF4-FFF2-40B4-BE49-F238E27FC236}">
                <a16:creationId xmlns:a16="http://schemas.microsoft.com/office/drawing/2014/main" id="{5271CBD0-383F-C046-EE74-99D791748511}"/>
              </a:ext>
            </a:extLst>
          </p:cNvPr>
          <p:cNvSpPr>
            <a:spLocks noGrp="1"/>
          </p:cNvSpPr>
          <p:nvPr>
            <p:ph idx="1"/>
          </p:nvPr>
        </p:nvSpPr>
        <p:spPr/>
        <p:txBody>
          <a:bodyPr/>
          <a:lstStyle/>
          <a:p>
            <a:r>
              <a:rPr lang="en-IN" dirty="0"/>
              <a:t>Signup for AWS with your email id </a:t>
            </a:r>
          </a:p>
          <a:p>
            <a:r>
              <a:rPr lang="en-IN" dirty="0"/>
              <a:t>Remember the id, password and also the AWS account id (different from your email id) – This creates a </a:t>
            </a:r>
            <a:r>
              <a:rPr lang="en-IN" b="1" dirty="0"/>
              <a:t>root account</a:t>
            </a:r>
            <a:endParaRPr lang="en-IN" dirty="0"/>
          </a:p>
          <a:p>
            <a:r>
              <a:rPr lang="en-IN" dirty="0"/>
              <a:t>You will require your phone and credit card</a:t>
            </a:r>
          </a:p>
        </p:txBody>
      </p:sp>
    </p:spTree>
    <p:extLst>
      <p:ext uri="{BB962C8B-B14F-4D97-AF65-F5344CB8AC3E}">
        <p14:creationId xmlns:p14="http://schemas.microsoft.com/office/powerpoint/2010/main" val="1537344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09BA-F480-F109-9A5E-23C886A94CC8}"/>
              </a:ext>
            </a:extLst>
          </p:cNvPr>
          <p:cNvSpPr>
            <a:spLocks noGrp="1"/>
          </p:cNvSpPr>
          <p:nvPr>
            <p:ph type="title"/>
          </p:nvPr>
        </p:nvSpPr>
        <p:spPr/>
        <p:txBody>
          <a:bodyPr/>
          <a:lstStyle/>
          <a:p>
            <a:r>
              <a:rPr lang="en-IN" dirty="0"/>
              <a:t>Challenges Before Cloud</a:t>
            </a:r>
          </a:p>
        </p:txBody>
      </p:sp>
      <p:sp>
        <p:nvSpPr>
          <p:cNvPr id="3" name="Content Placeholder 2">
            <a:extLst>
              <a:ext uri="{FF2B5EF4-FFF2-40B4-BE49-F238E27FC236}">
                <a16:creationId xmlns:a16="http://schemas.microsoft.com/office/drawing/2014/main" id="{1DCDAB54-B968-E448-9649-5C4540D349DC}"/>
              </a:ext>
            </a:extLst>
          </p:cNvPr>
          <p:cNvSpPr>
            <a:spLocks noGrp="1"/>
          </p:cNvSpPr>
          <p:nvPr>
            <p:ph idx="1"/>
          </p:nvPr>
        </p:nvSpPr>
        <p:spPr/>
        <p:txBody>
          <a:bodyPr/>
          <a:lstStyle/>
          <a:p>
            <a:r>
              <a:rPr lang="en-IN" dirty="0"/>
              <a:t>High cost of infrastructure procurement</a:t>
            </a:r>
          </a:p>
          <a:p>
            <a:r>
              <a:rPr lang="en-IN" dirty="0"/>
              <a:t>Need to plan ahead of time – Can we guess if a start up will be successful?</a:t>
            </a:r>
          </a:p>
          <a:p>
            <a:r>
              <a:rPr lang="en-IN" dirty="0"/>
              <a:t>Low utilization of infrastructure due to peak load provisioning</a:t>
            </a:r>
          </a:p>
          <a:p>
            <a:r>
              <a:rPr lang="en-IN" dirty="0"/>
              <a:t>Dedicated infrastructure team for maintenance </a:t>
            </a:r>
          </a:p>
        </p:txBody>
      </p:sp>
    </p:spTree>
    <p:extLst>
      <p:ext uri="{BB962C8B-B14F-4D97-AF65-F5344CB8AC3E}">
        <p14:creationId xmlns:p14="http://schemas.microsoft.com/office/powerpoint/2010/main" val="3863138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8B475-1975-3BD5-7D9A-2E9B0B221333}"/>
              </a:ext>
            </a:extLst>
          </p:cNvPr>
          <p:cNvSpPr>
            <a:spLocks noGrp="1"/>
          </p:cNvSpPr>
          <p:nvPr>
            <p:ph type="title"/>
          </p:nvPr>
        </p:nvSpPr>
        <p:spPr/>
        <p:txBody>
          <a:bodyPr/>
          <a:lstStyle/>
          <a:p>
            <a:r>
              <a:rPr lang="en-IN" dirty="0"/>
              <a:t>After successful signup</a:t>
            </a:r>
          </a:p>
        </p:txBody>
      </p:sp>
      <p:sp>
        <p:nvSpPr>
          <p:cNvPr id="3" name="Content Placeholder 2">
            <a:extLst>
              <a:ext uri="{FF2B5EF4-FFF2-40B4-BE49-F238E27FC236}">
                <a16:creationId xmlns:a16="http://schemas.microsoft.com/office/drawing/2014/main" id="{5271CBD0-383F-C046-EE74-99D79174851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BFD96AB5-F6B8-36A4-E224-CDDBC1FA807C}"/>
              </a:ext>
            </a:extLst>
          </p:cNvPr>
          <p:cNvPicPr>
            <a:picLocks noChangeAspect="1"/>
          </p:cNvPicPr>
          <p:nvPr/>
        </p:nvPicPr>
        <p:blipFill>
          <a:blip r:embed="rId2"/>
          <a:stretch>
            <a:fillRect/>
          </a:stretch>
        </p:blipFill>
        <p:spPr>
          <a:xfrm>
            <a:off x="234645" y="1806036"/>
            <a:ext cx="11119155" cy="4203873"/>
          </a:xfrm>
          <a:prstGeom prst="rect">
            <a:avLst/>
          </a:prstGeom>
        </p:spPr>
      </p:pic>
    </p:spTree>
    <p:extLst>
      <p:ext uri="{BB962C8B-B14F-4D97-AF65-F5344CB8AC3E}">
        <p14:creationId xmlns:p14="http://schemas.microsoft.com/office/powerpoint/2010/main" val="2176400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52EDC-FBA3-8296-AEEB-15D0EE9947CB}"/>
              </a:ext>
            </a:extLst>
          </p:cNvPr>
          <p:cNvSpPr>
            <a:spLocks noGrp="1"/>
          </p:cNvSpPr>
          <p:nvPr>
            <p:ph type="title"/>
          </p:nvPr>
        </p:nvSpPr>
        <p:spPr/>
        <p:txBody>
          <a:bodyPr/>
          <a:lstStyle/>
          <a:p>
            <a:r>
              <a:rPr lang="en-IN" dirty="0"/>
              <a:t>EC2</a:t>
            </a:r>
          </a:p>
        </p:txBody>
      </p:sp>
      <p:sp>
        <p:nvSpPr>
          <p:cNvPr id="5" name="Text Placeholder 4">
            <a:extLst>
              <a:ext uri="{FF2B5EF4-FFF2-40B4-BE49-F238E27FC236}">
                <a16:creationId xmlns:a16="http://schemas.microsoft.com/office/drawing/2014/main" id="{D2E45D61-4D97-3F54-DA89-8B60EE6FDA6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89594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CEB1-6F4E-BAC1-456A-FB0A86824B97}"/>
              </a:ext>
            </a:extLst>
          </p:cNvPr>
          <p:cNvSpPr>
            <a:spLocks noGrp="1"/>
          </p:cNvSpPr>
          <p:nvPr>
            <p:ph type="title"/>
          </p:nvPr>
        </p:nvSpPr>
        <p:spPr/>
        <p:txBody>
          <a:bodyPr/>
          <a:lstStyle/>
          <a:p>
            <a:r>
              <a:rPr lang="en-IN" dirty="0"/>
              <a:t>EC2 Basics</a:t>
            </a:r>
          </a:p>
        </p:txBody>
      </p:sp>
      <p:sp>
        <p:nvSpPr>
          <p:cNvPr id="3" name="Content Placeholder 2">
            <a:extLst>
              <a:ext uri="{FF2B5EF4-FFF2-40B4-BE49-F238E27FC236}">
                <a16:creationId xmlns:a16="http://schemas.microsoft.com/office/drawing/2014/main" id="{EA40E2AD-7519-28F9-40B9-C760A993EFE7}"/>
              </a:ext>
            </a:extLst>
          </p:cNvPr>
          <p:cNvSpPr>
            <a:spLocks noGrp="1"/>
          </p:cNvSpPr>
          <p:nvPr>
            <p:ph idx="1"/>
          </p:nvPr>
        </p:nvSpPr>
        <p:spPr/>
        <p:txBody>
          <a:bodyPr/>
          <a:lstStyle/>
          <a:p>
            <a:r>
              <a:rPr lang="en-IN" dirty="0"/>
              <a:t>One of the most popular AWS offerings</a:t>
            </a:r>
          </a:p>
          <a:p>
            <a:r>
              <a:rPr lang="en-IN" dirty="0"/>
              <a:t>EC2 = Elastic Compute Cloud = IaaS</a:t>
            </a:r>
          </a:p>
          <a:p>
            <a:r>
              <a:rPr lang="en-IN" dirty="0"/>
              <a:t>Capabilities:</a:t>
            </a:r>
          </a:p>
          <a:p>
            <a:pPr lvl="1"/>
            <a:r>
              <a:rPr lang="en-IN" dirty="0"/>
              <a:t>Rent a VM (EC2)</a:t>
            </a:r>
          </a:p>
          <a:p>
            <a:pPr lvl="1"/>
            <a:r>
              <a:rPr lang="en-IN" dirty="0"/>
              <a:t>Store data on a virtual drive (EBS)</a:t>
            </a:r>
          </a:p>
          <a:p>
            <a:pPr lvl="1"/>
            <a:r>
              <a:rPr lang="en-IN" dirty="0"/>
              <a:t>Distribute load across machines (ELB)</a:t>
            </a:r>
          </a:p>
          <a:p>
            <a:pPr lvl="1"/>
            <a:r>
              <a:rPr lang="en-IN" dirty="0"/>
              <a:t>Scale the services using auto scaling group (ASG)</a:t>
            </a:r>
          </a:p>
          <a:p>
            <a:pPr lvl="1"/>
            <a:endParaRPr lang="en-IN" dirty="0"/>
          </a:p>
          <a:p>
            <a:pPr lvl="1"/>
            <a:endParaRPr lang="en-IN" dirty="0"/>
          </a:p>
          <a:p>
            <a:endParaRPr lang="en-IN" dirty="0"/>
          </a:p>
          <a:p>
            <a:endParaRPr lang="en-IN" dirty="0"/>
          </a:p>
        </p:txBody>
      </p:sp>
    </p:spTree>
    <p:extLst>
      <p:ext uri="{BB962C8B-B14F-4D97-AF65-F5344CB8AC3E}">
        <p14:creationId xmlns:p14="http://schemas.microsoft.com/office/powerpoint/2010/main" val="2887387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CEB1-6F4E-BAC1-456A-FB0A86824B97}"/>
              </a:ext>
            </a:extLst>
          </p:cNvPr>
          <p:cNvSpPr>
            <a:spLocks noGrp="1"/>
          </p:cNvSpPr>
          <p:nvPr>
            <p:ph type="title"/>
          </p:nvPr>
        </p:nvSpPr>
        <p:spPr/>
        <p:txBody>
          <a:bodyPr/>
          <a:lstStyle/>
          <a:p>
            <a:r>
              <a:rPr lang="en-IN" dirty="0"/>
              <a:t>EC2 User Data</a:t>
            </a:r>
          </a:p>
        </p:txBody>
      </p:sp>
      <p:sp>
        <p:nvSpPr>
          <p:cNvPr id="3" name="Content Placeholder 2">
            <a:extLst>
              <a:ext uri="{FF2B5EF4-FFF2-40B4-BE49-F238E27FC236}">
                <a16:creationId xmlns:a16="http://schemas.microsoft.com/office/drawing/2014/main" id="{EA40E2AD-7519-28F9-40B9-C760A993EFE7}"/>
              </a:ext>
            </a:extLst>
          </p:cNvPr>
          <p:cNvSpPr>
            <a:spLocks noGrp="1"/>
          </p:cNvSpPr>
          <p:nvPr>
            <p:ph idx="1"/>
          </p:nvPr>
        </p:nvSpPr>
        <p:spPr/>
        <p:txBody>
          <a:bodyPr/>
          <a:lstStyle/>
          <a:p>
            <a:r>
              <a:rPr lang="en-IN" dirty="0"/>
              <a:t>It is possible to bootstrap our instances using the </a:t>
            </a:r>
            <a:r>
              <a:rPr lang="en-IN" b="1" dirty="0"/>
              <a:t>EC2 User Data</a:t>
            </a:r>
            <a:endParaRPr lang="en-IN" dirty="0"/>
          </a:p>
          <a:p>
            <a:r>
              <a:rPr lang="en-IN" b="1" dirty="0"/>
              <a:t>Bootstrapping </a:t>
            </a:r>
            <a:r>
              <a:rPr lang="en-IN" dirty="0"/>
              <a:t>= Launching commands when a machine starts</a:t>
            </a:r>
          </a:p>
          <a:p>
            <a:r>
              <a:rPr lang="en-IN" dirty="0"/>
              <a:t>This script is run only once at the first start</a:t>
            </a:r>
          </a:p>
          <a:p>
            <a:r>
              <a:rPr lang="en-IN" dirty="0"/>
              <a:t>Used to automate boot tasks such as </a:t>
            </a:r>
          </a:p>
          <a:p>
            <a:pPr lvl="1"/>
            <a:r>
              <a:rPr lang="en-IN" dirty="0"/>
              <a:t>Installing updates</a:t>
            </a:r>
          </a:p>
          <a:p>
            <a:pPr lvl="1"/>
            <a:r>
              <a:rPr lang="en-IN" dirty="0"/>
              <a:t>Installing software</a:t>
            </a:r>
          </a:p>
          <a:p>
            <a:pPr lvl="1"/>
            <a:r>
              <a:rPr lang="en-IN" dirty="0"/>
              <a:t>Downloading common files from the internet</a:t>
            </a:r>
          </a:p>
          <a:p>
            <a:pPr lvl="1"/>
            <a:r>
              <a:rPr lang="en-IN" dirty="0"/>
              <a:t>Etc</a:t>
            </a:r>
          </a:p>
          <a:p>
            <a:r>
              <a:rPr lang="en-IN" dirty="0"/>
              <a:t>EC2 User Data script must be run as a root user, so we may need </a:t>
            </a:r>
            <a:r>
              <a:rPr lang="en-IN" i="1" dirty="0" err="1"/>
              <a:t>sudo</a:t>
            </a:r>
            <a:endParaRPr lang="en-IN" i="1" dirty="0"/>
          </a:p>
        </p:txBody>
      </p:sp>
    </p:spTree>
    <p:extLst>
      <p:ext uri="{BB962C8B-B14F-4D97-AF65-F5344CB8AC3E}">
        <p14:creationId xmlns:p14="http://schemas.microsoft.com/office/powerpoint/2010/main" val="3734884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CEB1-6F4E-BAC1-456A-FB0A86824B97}"/>
              </a:ext>
            </a:extLst>
          </p:cNvPr>
          <p:cNvSpPr>
            <a:spLocks noGrp="1"/>
          </p:cNvSpPr>
          <p:nvPr>
            <p:ph type="title"/>
          </p:nvPr>
        </p:nvSpPr>
        <p:spPr/>
        <p:txBody>
          <a:bodyPr/>
          <a:lstStyle/>
          <a:p>
            <a:r>
              <a:rPr lang="en-IN" dirty="0"/>
              <a:t>Create an EC2 Instance using EC2 User Data</a:t>
            </a:r>
          </a:p>
        </p:txBody>
      </p:sp>
      <p:sp>
        <p:nvSpPr>
          <p:cNvPr id="3" name="Content Placeholder 2">
            <a:extLst>
              <a:ext uri="{FF2B5EF4-FFF2-40B4-BE49-F238E27FC236}">
                <a16:creationId xmlns:a16="http://schemas.microsoft.com/office/drawing/2014/main" id="{EA40E2AD-7519-28F9-40B9-C760A993EFE7}"/>
              </a:ext>
            </a:extLst>
          </p:cNvPr>
          <p:cNvSpPr>
            <a:spLocks noGrp="1"/>
          </p:cNvSpPr>
          <p:nvPr>
            <p:ph idx="1"/>
          </p:nvPr>
        </p:nvSpPr>
        <p:spPr/>
        <p:txBody>
          <a:bodyPr>
            <a:normAutofit fontScale="70000" lnSpcReduction="20000"/>
          </a:bodyPr>
          <a:lstStyle/>
          <a:p>
            <a:r>
              <a:rPr lang="en-IN" dirty="0"/>
              <a:t>Search for EC2, then click on Instances, Launch Instances</a:t>
            </a:r>
          </a:p>
          <a:p>
            <a:r>
              <a:rPr lang="en-IN" dirty="0"/>
              <a:t>Leave everything as default, but click on </a:t>
            </a:r>
            <a:r>
              <a:rPr lang="en-IN" i="1" dirty="0"/>
              <a:t>Create new key pair</a:t>
            </a:r>
            <a:r>
              <a:rPr lang="en-IN" dirty="0"/>
              <a:t>, as it is required – Give some name, and select defaults</a:t>
            </a:r>
          </a:p>
          <a:p>
            <a:r>
              <a:rPr lang="en-IN" dirty="0"/>
              <a:t>Under Network, select </a:t>
            </a:r>
            <a:r>
              <a:rPr lang="en-IN" i="1" dirty="0"/>
              <a:t>Allow Http traffic from the internet</a:t>
            </a:r>
          </a:p>
          <a:p>
            <a:r>
              <a:rPr lang="en-IN" dirty="0"/>
              <a:t>In </a:t>
            </a:r>
            <a:r>
              <a:rPr lang="en-IN" i="1" dirty="0"/>
              <a:t>Advanced details-User data</a:t>
            </a:r>
            <a:r>
              <a:rPr lang="en-IN" dirty="0"/>
              <a:t>, enter the following script</a:t>
            </a:r>
          </a:p>
          <a:p>
            <a:pPr lvl="1"/>
            <a:r>
              <a:rPr lang="en-IN" dirty="0"/>
              <a:t>#!/bin/bash</a:t>
            </a:r>
          </a:p>
          <a:p>
            <a:pPr lvl="1"/>
            <a:r>
              <a:rPr lang="en-IN" dirty="0"/>
              <a:t># Use this for your user data (script from top to bottom)</a:t>
            </a:r>
          </a:p>
          <a:p>
            <a:pPr lvl="1"/>
            <a:r>
              <a:rPr lang="en-IN" dirty="0"/>
              <a:t># install httpd (Linux 2 version)</a:t>
            </a:r>
          </a:p>
          <a:p>
            <a:pPr lvl="1"/>
            <a:r>
              <a:rPr lang="en-IN" dirty="0"/>
              <a:t>yum update -y</a:t>
            </a:r>
          </a:p>
          <a:p>
            <a:pPr lvl="1"/>
            <a:r>
              <a:rPr lang="en-IN" dirty="0"/>
              <a:t>yum install -y httpd</a:t>
            </a:r>
          </a:p>
          <a:p>
            <a:pPr lvl="1"/>
            <a:r>
              <a:rPr lang="en-IN" dirty="0" err="1"/>
              <a:t>systemctl</a:t>
            </a:r>
            <a:r>
              <a:rPr lang="en-IN" dirty="0"/>
              <a:t> start httpd</a:t>
            </a:r>
          </a:p>
          <a:p>
            <a:pPr lvl="1"/>
            <a:r>
              <a:rPr lang="en-IN" dirty="0" err="1"/>
              <a:t>systemctl</a:t>
            </a:r>
            <a:r>
              <a:rPr lang="en-IN" dirty="0"/>
              <a:t> enable httpd</a:t>
            </a:r>
          </a:p>
          <a:p>
            <a:pPr lvl="1"/>
            <a:r>
              <a:rPr lang="en-IN" dirty="0"/>
              <a:t>echo "&lt;h1&gt;Hello World from $(hostname -f)&lt;/h1&gt;" &gt; /var/www/html/index.html</a:t>
            </a:r>
          </a:p>
          <a:p>
            <a:r>
              <a:rPr lang="en-IN" dirty="0"/>
              <a:t>Launch instance</a:t>
            </a:r>
          </a:p>
          <a:p>
            <a:pPr marL="457200" lvl="1" indent="0">
              <a:buNone/>
            </a:pPr>
            <a:r>
              <a:rPr lang="en-IN" dirty="0"/>
              <a:t>	</a:t>
            </a:r>
          </a:p>
        </p:txBody>
      </p:sp>
    </p:spTree>
    <p:extLst>
      <p:ext uri="{BB962C8B-B14F-4D97-AF65-F5344CB8AC3E}">
        <p14:creationId xmlns:p14="http://schemas.microsoft.com/office/powerpoint/2010/main" val="897138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CEB1-6F4E-BAC1-456A-FB0A86824B97}"/>
              </a:ext>
            </a:extLst>
          </p:cNvPr>
          <p:cNvSpPr>
            <a:spLocks noGrp="1"/>
          </p:cNvSpPr>
          <p:nvPr>
            <p:ph type="title"/>
          </p:nvPr>
        </p:nvSpPr>
        <p:spPr/>
        <p:txBody>
          <a:bodyPr/>
          <a:lstStyle/>
          <a:p>
            <a:r>
              <a:rPr lang="en-IN" dirty="0"/>
              <a:t>Test the EC2 Instance </a:t>
            </a:r>
          </a:p>
        </p:txBody>
      </p:sp>
      <p:sp>
        <p:nvSpPr>
          <p:cNvPr id="3" name="Content Placeholder 2">
            <a:extLst>
              <a:ext uri="{FF2B5EF4-FFF2-40B4-BE49-F238E27FC236}">
                <a16:creationId xmlns:a16="http://schemas.microsoft.com/office/drawing/2014/main" id="{EA40E2AD-7519-28F9-40B9-C760A993EFE7}"/>
              </a:ext>
            </a:extLst>
          </p:cNvPr>
          <p:cNvSpPr>
            <a:spLocks noGrp="1"/>
          </p:cNvSpPr>
          <p:nvPr>
            <p:ph idx="1"/>
          </p:nvPr>
        </p:nvSpPr>
        <p:spPr/>
        <p:txBody>
          <a:bodyPr>
            <a:normAutofit/>
          </a:bodyPr>
          <a:lstStyle/>
          <a:p>
            <a:r>
              <a:rPr lang="en-IN" dirty="0"/>
              <a:t>When the instance is running, open its public IP address in the browser</a:t>
            </a:r>
          </a:p>
        </p:txBody>
      </p:sp>
    </p:spTree>
    <p:extLst>
      <p:ext uri="{BB962C8B-B14F-4D97-AF65-F5344CB8AC3E}">
        <p14:creationId xmlns:p14="http://schemas.microsoft.com/office/powerpoint/2010/main" val="1853284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E226-3BC0-5596-2BA3-4828B79258E5}"/>
              </a:ext>
            </a:extLst>
          </p:cNvPr>
          <p:cNvSpPr>
            <a:spLocks noGrp="1"/>
          </p:cNvSpPr>
          <p:nvPr>
            <p:ph type="title"/>
          </p:nvPr>
        </p:nvSpPr>
        <p:spPr/>
        <p:txBody>
          <a:bodyPr/>
          <a:lstStyle/>
          <a:p>
            <a:r>
              <a:rPr lang="en-IN" dirty="0"/>
              <a:t>EC2 Instance Types – Overview</a:t>
            </a:r>
          </a:p>
        </p:txBody>
      </p:sp>
      <p:sp>
        <p:nvSpPr>
          <p:cNvPr id="3" name="Content Placeholder 2">
            <a:extLst>
              <a:ext uri="{FF2B5EF4-FFF2-40B4-BE49-F238E27FC236}">
                <a16:creationId xmlns:a16="http://schemas.microsoft.com/office/drawing/2014/main" id="{0E1B8F2A-16BC-96CE-1841-8BE875E0627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A578F4-754C-7897-7FBF-7CE8A09C1F33}"/>
              </a:ext>
            </a:extLst>
          </p:cNvPr>
          <p:cNvPicPr>
            <a:picLocks noChangeAspect="1"/>
          </p:cNvPicPr>
          <p:nvPr/>
        </p:nvPicPr>
        <p:blipFill>
          <a:blip r:embed="rId2"/>
          <a:stretch>
            <a:fillRect/>
          </a:stretch>
        </p:blipFill>
        <p:spPr>
          <a:xfrm>
            <a:off x="927422" y="1310752"/>
            <a:ext cx="10120674" cy="4535244"/>
          </a:xfrm>
          <a:prstGeom prst="rect">
            <a:avLst/>
          </a:prstGeom>
        </p:spPr>
      </p:pic>
    </p:spTree>
    <p:extLst>
      <p:ext uri="{BB962C8B-B14F-4D97-AF65-F5344CB8AC3E}">
        <p14:creationId xmlns:p14="http://schemas.microsoft.com/office/powerpoint/2010/main" val="2501283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AE226-3BC0-5596-2BA3-4828B79258E5}"/>
              </a:ext>
            </a:extLst>
          </p:cNvPr>
          <p:cNvSpPr>
            <a:spLocks noGrp="1"/>
          </p:cNvSpPr>
          <p:nvPr>
            <p:ph type="title"/>
          </p:nvPr>
        </p:nvSpPr>
        <p:spPr/>
        <p:txBody>
          <a:bodyPr/>
          <a:lstStyle/>
          <a:p>
            <a:r>
              <a:rPr lang="en-IN" dirty="0"/>
              <a:t>EC2 Instance Types – Example</a:t>
            </a:r>
          </a:p>
        </p:txBody>
      </p:sp>
      <p:sp>
        <p:nvSpPr>
          <p:cNvPr id="3" name="Content Placeholder 2">
            <a:extLst>
              <a:ext uri="{FF2B5EF4-FFF2-40B4-BE49-F238E27FC236}">
                <a16:creationId xmlns:a16="http://schemas.microsoft.com/office/drawing/2014/main" id="{0E1B8F2A-16BC-96CE-1841-8BE875E06270}"/>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FE8A654B-D30F-79AB-C15F-EF4B96C8FB30}"/>
              </a:ext>
            </a:extLst>
          </p:cNvPr>
          <p:cNvPicPr>
            <a:picLocks noChangeAspect="1"/>
          </p:cNvPicPr>
          <p:nvPr/>
        </p:nvPicPr>
        <p:blipFill>
          <a:blip r:embed="rId2"/>
          <a:stretch>
            <a:fillRect/>
          </a:stretch>
        </p:blipFill>
        <p:spPr>
          <a:xfrm>
            <a:off x="1063350" y="1912561"/>
            <a:ext cx="10065300" cy="3923159"/>
          </a:xfrm>
          <a:prstGeom prst="rect">
            <a:avLst/>
          </a:prstGeom>
        </p:spPr>
      </p:pic>
    </p:spTree>
    <p:extLst>
      <p:ext uri="{BB962C8B-B14F-4D97-AF65-F5344CB8AC3E}">
        <p14:creationId xmlns:p14="http://schemas.microsoft.com/office/powerpoint/2010/main" val="2475779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4ADC-1BF6-67E1-576E-6029A50A8E1B}"/>
              </a:ext>
            </a:extLst>
          </p:cNvPr>
          <p:cNvSpPr>
            <a:spLocks noGrp="1"/>
          </p:cNvSpPr>
          <p:nvPr>
            <p:ph type="title"/>
          </p:nvPr>
        </p:nvSpPr>
        <p:spPr/>
        <p:txBody>
          <a:bodyPr/>
          <a:lstStyle/>
          <a:p>
            <a:r>
              <a:rPr lang="en-IN" dirty="0"/>
              <a:t>Security Groups and Classic Ports</a:t>
            </a:r>
          </a:p>
        </p:txBody>
      </p:sp>
      <p:sp>
        <p:nvSpPr>
          <p:cNvPr id="3" name="Content Placeholder 2">
            <a:extLst>
              <a:ext uri="{FF2B5EF4-FFF2-40B4-BE49-F238E27FC236}">
                <a16:creationId xmlns:a16="http://schemas.microsoft.com/office/drawing/2014/main" id="{C88186A5-AF9D-73A2-3CFB-A8B16375B1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490C7FD-56E8-41FA-1D45-02AF5272252D}"/>
              </a:ext>
            </a:extLst>
          </p:cNvPr>
          <p:cNvPicPr>
            <a:picLocks noChangeAspect="1"/>
          </p:cNvPicPr>
          <p:nvPr/>
        </p:nvPicPr>
        <p:blipFill>
          <a:blip r:embed="rId2"/>
          <a:stretch>
            <a:fillRect/>
          </a:stretch>
        </p:blipFill>
        <p:spPr>
          <a:xfrm>
            <a:off x="1257486" y="1435150"/>
            <a:ext cx="9615655" cy="4256733"/>
          </a:xfrm>
          <a:prstGeom prst="rect">
            <a:avLst/>
          </a:prstGeom>
        </p:spPr>
      </p:pic>
    </p:spTree>
    <p:extLst>
      <p:ext uri="{BB962C8B-B14F-4D97-AF65-F5344CB8AC3E}">
        <p14:creationId xmlns:p14="http://schemas.microsoft.com/office/powerpoint/2010/main" val="13652874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4ADC-1BF6-67E1-576E-6029A50A8E1B}"/>
              </a:ext>
            </a:extLst>
          </p:cNvPr>
          <p:cNvSpPr>
            <a:spLocks noGrp="1"/>
          </p:cNvSpPr>
          <p:nvPr>
            <p:ph type="title"/>
          </p:nvPr>
        </p:nvSpPr>
        <p:spPr/>
        <p:txBody>
          <a:bodyPr/>
          <a:lstStyle/>
          <a:p>
            <a:r>
              <a:rPr lang="en-IN" dirty="0"/>
              <a:t>Security Groups</a:t>
            </a:r>
          </a:p>
        </p:txBody>
      </p:sp>
      <p:sp>
        <p:nvSpPr>
          <p:cNvPr id="3" name="Content Placeholder 2">
            <a:extLst>
              <a:ext uri="{FF2B5EF4-FFF2-40B4-BE49-F238E27FC236}">
                <a16:creationId xmlns:a16="http://schemas.microsoft.com/office/drawing/2014/main" id="{C88186A5-AF9D-73A2-3CFB-A8B16375B136}"/>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C6D8C3AC-BC27-7DB3-B1D7-437542F0EB5E}"/>
              </a:ext>
            </a:extLst>
          </p:cNvPr>
          <p:cNvPicPr>
            <a:picLocks noChangeAspect="1"/>
          </p:cNvPicPr>
          <p:nvPr/>
        </p:nvPicPr>
        <p:blipFill>
          <a:blip r:embed="rId2"/>
          <a:stretch>
            <a:fillRect/>
          </a:stretch>
        </p:blipFill>
        <p:spPr>
          <a:xfrm>
            <a:off x="345023" y="1690688"/>
            <a:ext cx="10572099" cy="4138864"/>
          </a:xfrm>
          <a:prstGeom prst="rect">
            <a:avLst/>
          </a:prstGeom>
        </p:spPr>
      </p:pic>
    </p:spTree>
    <p:extLst>
      <p:ext uri="{BB962C8B-B14F-4D97-AF65-F5344CB8AC3E}">
        <p14:creationId xmlns:p14="http://schemas.microsoft.com/office/powerpoint/2010/main" val="273467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09BA-F480-F109-9A5E-23C886A94CC8}"/>
              </a:ext>
            </a:extLst>
          </p:cNvPr>
          <p:cNvSpPr>
            <a:spLocks noGrp="1"/>
          </p:cNvSpPr>
          <p:nvPr>
            <p:ph type="title"/>
          </p:nvPr>
        </p:nvSpPr>
        <p:spPr/>
        <p:txBody>
          <a:bodyPr/>
          <a:lstStyle/>
          <a:p>
            <a:r>
              <a:rPr lang="en-IN" dirty="0"/>
              <a:t>The Cloud Solution</a:t>
            </a:r>
          </a:p>
        </p:txBody>
      </p:sp>
      <p:sp>
        <p:nvSpPr>
          <p:cNvPr id="3" name="Content Placeholder 2">
            <a:extLst>
              <a:ext uri="{FF2B5EF4-FFF2-40B4-BE49-F238E27FC236}">
                <a16:creationId xmlns:a16="http://schemas.microsoft.com/office/drawing/2014/main" id="{1DCDAB54-B968-E448-9649-5C4540D349DC}"/>
              </a:ext>
            </a:extLst>
          </p:cNvPr>
          <p:cNvSpPr>
            <a:spLocks noGrp="1"/>
          </p:cNvSpPr>
          <p:nvPr>
            <p:ph idx="1"/>
          </p:nvPr>
        </p:nvSpPr>
        <p:spPr/>
        <p:txBody>
          <a:bodyPr>
            <a:normAutofit lnSpcReduction="10000"/>
          </a:bodyPr>
          <a:lstStyle/>
          <a:p>
            <a:endParaRPr lang="en-IN" dirty="0"/>
          </a:p>
          <a:p>
            <a:endParaRPr lang="en-IN" dirty="0"/>
          </a:p>
          <a:p>
            <a:endParaRPr lang="en-IN" dirty="0"/>
          </a:p>
          <a:p>
            <a:endParaRPr lang="en-IN" dirty="0"/>
          </a:p>
          <a:p>
            <a:endParaRPr lang="en-IN" dirty="0"/>
          </a:p>
          <a:p>
            <a:r>
              <a:rPr lang="en-IN" dirty="0"/>
              <a:t>Provision (i.e. rent) resources only when we need them, and release them when we do not need them</a:t>
            </a:r>
          </a:p>
          <a:p>
            <a:r>
              <a:rPr lang="en-IN" b="1" dirty="0"/>
              <a:t>On demand resource provisioning</a:t>
            </a:r>
          </a:p>
          <a:p>
            <a:r>
              <a:rPr lang="en-IN" dirty="0"/>
              <a:t>Hence called as </a:t>
            </a:r>
            <a:r>
              <a:rPr lang="en-IN" b="1" dirty="0"/>
              <a:t>elastic</a:t>
            </a:r>
            <a:endParaRPr lang="en-IN" dirty="0"/>
          </a:p>
        </p:txBody>
      </p:sp>
      <p:pic>
        <p:nvPicPr>
          <p:cNvPr id="2050" name="Picture 2" descr="Cloud computing concept">
            <a:extLst>
              <a:ext uri="{FF2B5EF4-FFF2-40B4-BE49-F238E27FC236}">
                <a16:creationId xmlns:a16="http://schemas.microsoft.com/office/drawing/2014/main" id="{A21E2267-BCA8-E405-BE5A-8AFD9B07C7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164" y="2055841"/>
            <a:ext cx="3623407" cy="1945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617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64ADC-1BF6-67E1-576E-6029A50A8E1B}"/>
              </a:ext>
            </a:extLst>
          </p:cNvPr>
          <p:cNvSpPr>
            <a:spLocks noGrp="1"/>
          </p:cNvSpPr>
          <p:nvPr>
            <p:ph type="title"/>
          </p:nvPr>
        </p:nvSpPr>
        <p:spPr/>
        <p:txBody>
          <a:bodyPr/>
          <a:lstStyle/>
          <a:p>
            <a:r>
              <a:rPr lang="en-IN" dirty="0"/>
              <a:t>Security Groups - Example</a:t>
            </a:r>
          </a:p>
        </p:txBody>
      </p:sp>
      <p:sp>
        <p:nvSpPr>
          <p:cNvPr id="3" name="Content Placeholder 2">
            <a:extLst>
              <a:ext uri="{FF2B5EF4-FFF2-40B4-BE49-F238E27FC236}">
                <a16:creationId xmlns:a16="http://schemas.microsoft.com/office/drawing/2014/main" id="{C88186A5-AF9D-73A2-3CFB-A8B16375B13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DF8A96-C741-59C5-176C-9801EA239F98}"/>
              </a:ext>
            </a:extLst>
          </p:cNvPr>
          <p:cNvPicPr>
            <a:picLocks noChangeAspect="1"/>
          </p:cNvPicPr>
          <p:nvPr/>
        </p:nvPicPr>
        <p:blipFill>
          <a:blip r:embed="rId2"/>
          <a:stretch>
            <a:fillRect/>
          </a:stretch>
        </p:blipFill>
        <p:spPr>
          <a:xfrm>
            <a:off x="757253" y="1644558"/>
            <a:ext cx="10266917" cy="4374531"/>
          </a:xfrm>
          <a:prstGeom prst="rect">
            <a:avLst/>
          </a:prstGeom>
        </p:spPr>
      </p:pic>
    </p:spTree>
    <p:extLst>
      <p:ext uri="{BB962C8B-B14F-4D97-AF65-F5344CB8AC3E}">
        <p14:creationId xmlns:p14="http://schemas.microsoft.com/office/powerpoint/2010/main" val="13237814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A010-D2C9-2AB8-1B07-EF0CE527FAB3}"/>
              </a:ext>
            </a:extLst>
          </p:cNvPr>
          <p:cNvSpPr>
            <a:spLocks noGrp="1"/>
          </p:cNvSpPr>
          <p:nvPr>
            <p:ph type="title"/>
          </p:nvPr>
        </p:nvSpPr>
        <p:spPr/>
        <p:txBody>
          <a:bodyPr/>
          <a:lstStyle/>
          <a:p>
            <a:r>
              <a:rPr lang="en-IN" dirty="0"/>
              <a:t>Ports to Remember</a:t>
            </a:r>
          </a:p>
        </p:txBody>
      </p:sp>
      <p:sp>
        <p:nvSpPr>
          <p:cNvPr id="3" name="Content Placeholder 2">
            <a:extLst>
              <a:ext uri="{FF2B5EF4-FFF2-40B4-BE49-F238E27FC236}">
                <a16:creationId xmlns:a16="http://schemas.microsoft.com/office/drawing/2014/main" id="{D6507146-596A-C8A9-8F8B-FF957D2E10F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62BA641-0E3C-0F0F-EC35-E7B8A8246BB6}"/>
              </a:ext>
            </a:extLst>
          </p:cNvPr>
          <p:cNvPicPr>
            <a:picLocks noChangeAspect="1"/>
          </p:cNvPicPr>
          <p:nvPr/>
        </p:nvPicPr>
        <p:blipFill>
          <a:blip r:embed="rId2"/>
          <a:stretch>
            <a:fillRect/>
          </a:stretch>
        </p:blipFill>
        <p:spPr>
          <a:xfrm>
            <a:off x="1128804" y="2198891"/>
            <a:ext cx="9934392" cy="3379977"/>
          </a:xfrm>
          <a:prstGeom prst="rect">
            <a:avLst/>
          </a:prstGeom>
        </p:spPr>
      </p:pic>
    </p:spTree>
    <p:extLst>
      <p:ext uri="{BB962C8B-B14F-4D97-AF65-F5344CB8AC3E}">
        <p14:creationId xmlns:p14="http://schemas.microsoft.com/office/powerpoint/2010/main" val="420874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Launch an instance, select it and go to ‘Security’ below</a:t>
            </a:r>
          </a:p>
          <a:p>
            <a:endParaRPr lang="en-IN" dirty="0"/>
          </a:p>
          <a:p>
            <a:endParaRPr lang="en-IN" dirty="0"/>
          </a:p>
          <a:p>
            <a:endParaRPr lang="en-IN" dirty="0"/>
          </a:p>
          <a:p>
            <a:endParaRPr lang="en-IN" dirty="0"/>
          </a:p>
          <a:p>
            <a:r>
              <a:rPr lang="en-IN" dirty="0"/>
              <a:t>Left menu: Network &amp; Security -&gt; Security Groups</a:t>
            </a:r>
          </a:p>
        </p:txBody>
      </p:sp>
      <p:pic>
        <p:nvPicPr>
          <p:cNvPr id="7" name="Picture 6">
            <a:extLst>
              <a:ext uri="{FF2B5EF4-FFF2-40B4-BE49-F238E27FC236}">
                <a16:creationId xmlns:a16="http://schemas.microsoft.com/office/drawing/2014/main" id="{3CD44F9A-791E-1F3B-7AC4-3630839CFE6A}"/>
              </a:ext>
            </a:extLst>
          </p:cNvPr>
          <p:cNvPicPr>
            <a:picLocks noChangeAspect="1"/>
          </p:cNvPicPr>
          <p:nvPr/>
        </p:nvPicPr>
        <p:blipFill>
          <a:blip r:embed="rId2"/>
          <a:stretch>
            <a:fillRect/>
          </a:stretch>
        </p:blipFill>
        <p:spPr>
          <a:xfrm>
            <a:off x="1386170" y="2495502"/>
            <a:ext cx="7734698" cy="1866996"/>
          </a:xfrm>
          <a:prstGeom prst="rect">
            <a:avLst/>
          </a:prstGeom>
        </p:spPr>
      </p:pic>
    </p:spTree>
    <p:extLst>
      <p:ext uri="{BB962C8B-B14F-4D97-AF65-F5344CB8AC3E}">
        <p14:creationId xmlns:p14="http://schemas.microsoft.com/office/powerpoint/2010/main" val="3266482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Select the latest launched instance and check Inbound rules</a:t>
            </a:r>
          </a:p>
          <a:p>
            <a:endParaRPr lang="en-IN" dirty="0"/>
          </a:p>
          <a:p>
            <a:endParaRPr lang="en-IN" dirty="0"/>
          </a:p>
          <a:p>
            <a:endParaRPr lang="en-IN" dirty="0"/>
          </a:p>
          <a:p>
            <a:endParaRPr lang="en-IN" dirty="0"/>
          </a:p>
          <a:p>
            <a:endParaRPr lang="en-IN" dirty="0"/>
          </a:p>
          <a:p>
            <a:r>
              <a:rPr lang="en-IN" dirty="0"/>
              <a:t>SSH is allowed</a:t>
            </a:r>
          </a:p>
        </p:txBody>
      </p:sp>
      <p:pic>
        <p:nvPicPr>
          <p:cNvPr id="5" name="Picture 4">
            <a:extLst>
              <a:ext uri="{FF2B5EF4-FFF2-40B4-BE49-F238E27FC236}">
                <a16:creationId xmlns:a16="http://schemas.microsoft.com/office/drawing/2014/main" id="{4319D7D5-1704-3F2D-35E5-7FB2660FD4CA}"/>
              </a:ext>
            </a:extLst>
          </p:cNvPr>
          <p:cNvPicPr>
            <a:picLocks noChangeAspect="1"/>
          </p:cNvPicPr>
          <p:nvPr/>
        </p:nvPicPr>
        <p:blipFill>
          <a:blip r:embed="rId2"/>
          <a:stretch>
            <a:fillRect/>
          </a:stretch>
        </p:blipFill>
        <p:spPr>
          <a:xfrm>
            <a:off x="2280863" y="2440315"/>
            <a:ext cx="6688476" cy="2369896"/>
          </a:xfrm>
          <a:prstGeom prst="rect">
            <a:avLst/>
          </a:prstGeom>
        </p:spPr>
      </p:pic>
      <p:pic>
        <p:nvPicPr>
          <p:cNvPr id="8" name="Picture 7">
            <a:extLst>
              <a:ext uri="{FF2B5EF4-FFF2-40B4-BE49-F238E27FC236}">
                <a16:creationId xmlns:a16="http://schemas.microsoft.com/office/drawing/2014/main" id="{FA7B5C0C-884A-4DE2-FE5B-2EBA73FCE4A2}"/>
              </a:ext>
            </a:extLst>
          </p:cNvPr>
          <p:cNvPicPr>
            <a:picLocks noChangeAspect="1"/>
          </p:cNvPicPr>
          <p:nvPr/>
        </p:nvPicPr>
        <p:blipFill>
          <a:blip r:embed="rId3"/>
          <a:stretch>
            <a:fillRect/>
          </a:stretch>
        </p:blipFill>
        <p:spPr>
          <a:xfrm>
            <a:off x="2012793" y="5424901"/>
            <a:ext cx="8865056" cy="673135"/>
          </a:xfrm>
          <a:prstGeom prst="rect">
            <a:avLst/>
          </a:prstGeom>
        </p:spPr>
      </p:pic>
    </p:spTree>
    <p:extLst>
      <p:ext uri="{BB962C8B-B14F-4D97-AF65-F5344CB8AC3E}">
        <p14:creationId xmlns:p14="http://schemas.microsoft.com/office/powerpoint/2010/main" val="3796860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Click on Edit Inbound rules to see details</a:t>
            </a:r>
          </a:p>
          <a:p>
            <a:endParaRPr lang="en-IN" dirty="0"/>
          </a:p>
          <a:p>
            <a:endParaRPr lang="en-IN" dirty="0"/>
          </a:p>
          <a:p>
            <a:endParaRPr lang="en-IN" dirty="0"/>
          </a:p>
          <a:p>
            <a:endParaRPr lang="en-IN" dirty="0"/>
          </a:p>
          <a:p>
            <a:endParaRPr lang="en-IN" dirty="0"/>
          </a:p>
          <a:p>
            <a:r>
              <a:rPr lang="en-IN" dirty="0"/>
              <a:t>If we see HTTP also, it means outsiders can access our instance, otherwise they cannot – test it (next slide)</a:t>
            </a:r>
          </a:p>
        </p:txBody>
      </p:sp>
      <p:pic>
        <p:nvPicPr>
          <p:cNvPr id="6" name="Picture 5">
            <a:extLst>
              <a:ext uri="{FF2B5EF4-FFF2-40B4-BE49-F238E27FC236}">
                <a16:creationId xmlns:a16="http://schemas.microsoft.com/office/drawing/2014/main" id="{106B38D2-954E-C0FA-79CC-F17BBEDF3045}"/>
              </a:ext>
            </a:extLst>
          </p:cNvPr>
          <p:cNvPicPr>
            <a:picLocks noChangeAspect="1"/>
          </p:cNvPicPr>
          <p:nvPr/>
        </p:nvPicPr>
        <p:blipFill>
          <a:blip r:embed="rId2"/>
          <a:stretch>
            <a:fillRect/>
          </a:stretch>
        </p:blipFill>
        <p:spPr>
          <a:xfrm>
            <a:off x="872857" y="2406624"/>
            <a:ext cx="9329382" cy="2138101"/>
          </a:xfrm>
          <a:prstGeom prst="rect">
            <a:avLst/>
          </a:prstGeom>
        </p:spPr>
      </p:pic>
    </p:spTree>
    <p:extLst>
      <p:ext uri="{BB962C8B-B14F-4D97-AF65-F5344CB8AC3E}">
        <p14:creationId xmlns:p14="http://schemas.microsoft.com/office/powerpoint/2010/main" val="4061556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Go back to our instance, details and click on the IP Address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32EE34A7-7AD0-4157-28C7-5A380811CA51}"/>
              </a:ext>
            </a:extLst>
          </p:cNvPr>
          <p:cNvPicPr>
            <a:picLocks noChangeAspect="1"/>
          </p:cNvPicPr>
          <p:nvPr/>
        </p:nvPicPr>
        <p:blipFill>
          <a:blip r:embed="rId2"/>
          <a:stretch>
            <a:fillRect/>
          </a:stretch>
        </p:blipFill>
        <p:spPr>
          <a:xfrm>
            <a:off x="1063567" y="2463750"/>
            <a:ext cx="7804551" cy="1930499"/>
          </a:xfrm>
          <a:prstGeom prst="rect">
            <a:avLst/>
          </a:prstGeom>
        </p:spPr>
      </p:pic>
      <p:pic>
        <p:nvPicPr>
          <p:cNvPr id="8" name="Picture 7">
            <a:extLst>
              <a:ext uri="{FF2B5EF4-FFF2-40B4-BE49-F238E27FC236}">
                <a16:creationId xmlns:a16="http://schemas.microsoft.com/office/drawing/2014/main" id="{1441DB66-DEB7-5913-C66B-8775849BD5F0}"/>
              </a:ext>
            </a:extLst>
          </p:cNvPr>
          <p:cNvPicPr>
            <a:picLocks noChangeAspect="1"/>
          </p:cNvPicPr>
          <p:nvPr/>
        </p:nvPicPr>
        <p:blipFill>
          <a:blip r:embed="rId3"/>
          <a:stretch>
            <a:fillRect/>
          </a:stretch>
        </p:blipFill>
        <p:spPr>
          <a:xfrm>
            <a:off x="4489808" y="4500218"/>
            <a:ext cx="4823716" cy="2104572"/>
          </a:xfrm>
          <a:prstGeom prst="rect">
            <a:avLst/>
          </a:prstGeom>
        </p:spPr>
      </p:pic>
    </p:spTree>
    <p:extLst>
      <p:ext uri="{BB962C8B-B14F-4D97-AF65-F5344CB8AC3E}">
        <p14:creationId xmlns:p14="http://schemas.microsoft.com/office/powerpoint/2010/main" val="30907959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E4197-CDE4-B906-751A-554D71EFCA2A}"/>
              </a:ext>
            </a:extLst>
          </p:cNvPr>
          <p:cNvSpPr>
            <a:spLocks noGrp="1"/>
          </p:cNvSpPr>
          <p:nvPr>
            <p:ph type="title"/>
          </p:nvPr>
        </p:nvSpPr>
        <p:spPr/>
        <p:txBody>
          <a:bodyPr/>
          <a:lstStyle/>
          <a:p>
            <a:r>
              <a:rPr lang="en-IN" dirty="0"/>
              <a:t>Security Groups – Hands on</a:t>
            </a:r>
          </a:p>
        </p:txBody>
      </p:sp>
      <p:sp>
        <p:nvSpPr>
          <p:cNvPr id="3" name="Content Placeholder 2">
            <a:extLst>
              <a:ext uri="{FF2B5EF4-FFF2-40B4-BE49-F238E27FC236}">
                <a16:creationId xmlns:a16="http://schemas.microsoft.com/office/drawing/2014/main" id="{C01B448C-5ECB-F97F-3B28-DEEB8DC0A58A}"/>
              </a:ext>
            </a:extLst>
          </p:cNvPr>
          <p:cNvSpPr>
            <a:spLocks noGrp="1"/>
          </p:cNvSpPr>
          <p:nvPr>
            <p:ph idx="1"/>
          </p:nvPr>
        </p:nvSpPr>
        <p:spPr/>
        <p:txBody>
          <a:bodyPr/>
          <a:lstStyle/>
          <a:p>
            <a:r>
              <a:rPr lang="en-IN" dirty="0"/>
              <a:t>If you were able to access, delete HTTP rule and retry then add back HTTP rule in Security policies -&gt; Edit inbound rules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5235B344-88C9-5E1B-CFB2-DB8A9C1658CB}"/>
              </a:ext>
            </a:extLst>
          </p:cNvPr>
          <p:cNvPicPr>
            <a:picLocks noChangeAspect="1"/>
          </p:cNvPicPr>
          <p:nvPr/>
        </p:nvPicPr>
        <p:blipFill>
          <a:blip r:embed="rId2"/>
          <a:stretch>
            <a:fillRect/>
          </a:stretch>
        </p:blipFill>
        <p:spPr>
          <a:xfrm>
            <a:off x="8542646" y="2102371"/>
            <a:ext cx="1168460" cy="577880"/>
          </a:xfrm>
          <a:prstGeom prst="rect">
            <a:avLst/>
          </a:prstGeom>
        </p:spPr>
      </p:pic>
      <p:pic>
        <p:nvPicPr>
          <p:cNvPr id="9" name="Picture 8">
            <a:extLst>
              <a:ext uri="{FF2B5EF4-FFF2-40B4-BE49-F238E27FC236}">
                <a16:creationId xmlns:a16="http://schemas.microsoft.com/office/drawing/2014/main" id="{61BA28DD-B1A3-542A-3CB0-27E5B793E59F}"/>
              </a:ext>
            </a:extLst>
          </p:cNvPr>
          <p:cNvPicPr>
            <a:picLocks noChangeAspect="1"/>
          </p:cNvPicPr>
          <p:nvPr/>
        </p:nvPicPr>
        <p:blipFill>
          <a:blip r:embed="rId3"/>
          <a:stretch>
            <a:fillRect/>
          </a:stretch>
        </p:blipFill>
        <p:spPr>
          <a:xfrm>
            <a:off x="1358964" y="2833168"/>
            <a:ext cx="8611043" cy="933498"/>
          </a:xfrm>
          <a:prstGeom prst="rect">
            <a:avLst/>
          </a:prstGeom>
        </p:spPr>
      </p:pic>
      <p:pic>
        <p:nvPicPr>
          <p:cNvPr id="11" name="Picture 10">
            <a:extLst>
              <a:ext uri="{FF2B5EF4-FFF2-40B4-BE49-F238E27FC236}">
                <a16:creationId xmlns:a16="http://schemas.microsoft.com/office/drawing/2014/main" id="{3FF08A2F-014D-1E7D-73EF-07E701B4AAEC}"/>
              </a:ext>
            </a:extLst>
          </p:cNvPr>
          <p:cNvPicPr>
            <a:picLocks noChangeAspect="1"/>
          </p:cNvPicPr>
          <p:nvPr/>
        </p:nvPicPr>
        <p:blipFill>
          <a:blip r:embed="rId4"/>
          <a:stretch>
            <a:fillRect/>
          </a:stretch>
        </p:blipFill>
        <p:spPr>
          <a:xfrm>
            <a:off x="1798166" y="4304285"/>
            <a:ext cx="6540836" cy="939848"/>
          </a:xfrm>
          <a:prstGeom prst="rect">
            <a:avLst/>
          </a:prstGeom>
        </p:spPr>
      </p:pic>
    </p:spTree>
    <p:extLst>
      <p:ext uri="{BB962C8B-B14F-4D97-AF65-F5344CB8AC3E}">
        <p14:creationId xmlns:p14="http://schemas.microsoft.com/office/powerpoint/2010/main" val="3290003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95E2-0EB0-F4EF-F654-871D5BFF17FC}"/>
              </a:ext>
            </a:extLst>
          </p:cNvPr>
          <p:cNvSpPr>
            <a:spLocks noGrp="1"/>
          </p:cNvSpPr>
          <p:nvPr>
            <p:ph type="title"/>
          </p:nvPr>
        </p:nvSpPr>
        <p:spPr/>
        <p:txBody>
          <a:bodyPr/>
          <a:lstStyle/>
          <a:p>
            <a:r>
              <a:rPr lang="en-IN" dirty="0"/>
              <a:t>Using SSH – Putty</a:t>
            </a:r>
          </a:p>
        </p:txBody>
      </p:sp>
      <p:sp>
        <p:nvSpPr>
          <p:cNvPr id="3" name="Content Placeholder 2">
            <a:extLst>
              <a:ext uri="{FF2B5EF4-FFF2-40B4-BE49-F238E27FC236}">
                <a16:creationId xmlns:a16="http://schemas.microsoft.com/office/drawing/2014/main" id="{E103ADE2-8825-3ACA-5B82-ACDCF87277E8}"/>
              </a:ext>
            </a:extLst>
          </p:cNvPr>
          <p:cNvSpPr>
            <a:spLocks noGrp="1"/>
          </p:cNvSpPr>
          <p:nvPr>
            <p:ph idx="1"/>
          </p:nvPr>
        </p:nvSpPr>
        <p:spPr/>
        <p:txBody>
          <a:bodyPr/>
          <a:lstStyle/>
          <a:p>
            <a:r>
              <a:rPr lang="en-IN" dirty="0"/>
              <a:t>Download Putty (Windows software to connect to a Linux server using SSH)</a:t>
            </a:r>
          </a:p>
          <a:p>
            <a:r>
              <a:rPr lang="en-IN" dirty="0"/>
              <a:t>First use Putty Gen to convert the private key file that you had downloaded when creating a key pair on EC2 from PEM format into PPT format and save it in the same directory</a:t>
            </a:r>
          </a:p>
          <a:p>
            <a:r>
              <a:rPr lang="en-IN" dirty="0"/>
              <a:t>For this, click on Load</a:t>
            </a:r>
          </a:p>
          <a:p>
            <a:pPr marL="0" indent="0">
              <a:buNone/>
            </a:pPr>
            <a:endParaRPr lang="en-IN" dirty="0"/>
          </a:p>
        </p:txBody>
      </p:sp>
      <p:pic>
        <p:nvPicPr>
          <p:cNvPr id="5" name="Picture 4">
            <a:extLst>
              <a:ext uri="{FF2B5EF4-FFF2-40B4-BE49-F238E27FC236}">
                <a16:creationId xmlns:a16="http://schemas.microsoft.com/office/drawing/2014/main" id="{0475F439-1039-F1A2-CC5A-9D19F265BBDB}"/>
              </a:ext>
            </a:extLst>
          </p:cNvPr>
          <p:cNvPicPr>
            <a:picLocks noChangeAspect="1"/>
          </p:cNvPicPr>
          <p:nvPr/>
        </p:nvPicPr>
        <p:blipFill>
          <a:blip r:embed="rId2"/>
          <a:stretch>
            <a:fillRect/>
          </a:stretch>
        </p:blipFill>
        <p:spPr>
          <a:xfrm>
            <a:off x="4865882" y="3682791"/>
            <a:ext cx="4385147" cy="2494172"/>
          </a:xfrm>
          <a:prstGeom prst="rect">
            <a:avLst/>
          </a:prstGeom>
        </p:spPr>
      </p:pic>
    </p:spTree>
    <p:extLst>
      <p:ext uri="{BB962C8B-B14F-4D97-AF65-F5344CB8AC3E}">
        <p14:creationId xmlns:p14="http://schemas.microsoft.com/office/powerpoint/2010/main" val="4203227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B95E2-0EB0-F4EF-F654-871D5BFF17FC}"/>
              </a:ext>
            </a:extLst>
          </p:cNvPr>
          <p:cNvSpPr>
            <a:spLocks noGrp="1"/>
          </p:cNvSpPr>
          <p:nvPr>
            <p:ph type="title"/>
          </p:nvPr>
        </p:nvSpPr>
        <p:spPr/>
        <p:txBody>
          <a:bodyPr/>
          <a:lstStyle/>
          <a:p>
            <a:r>
              <a:rPr lang="en-IN" dirty="0" err="1"/>
              <a:t>Puttygen</a:t>
            </a:r>
            <a:endParaRPr lang="en-IN" dirty="0"/>
          </a:p>
        </p:txBody>
      </p:sp>
      <p:sp>
        <p:nvSpPr>
          <p:cNvPr id="3" name="Content Placeholder 2">
            <a:extLst>
              <a:ext uri="{FF2B5EF4-FFF2-40B4-BE49-F238E27FC236}">
                <a16:creationId xmlns:a16="http://schemas.microsoft.com/office/drawing/2014/main" id="{E103ADE2-8825-3ACA-5B82-ACDCF87277E8}"/>
              </a:ext>
            </a:extLst>
          </p:cNvPr>
          <p:cNvSpPr>
            <a:spLocks noGrp="1"/>
          </p:cNvSpPr>
          <p:nvPr>
            <p:ph idx="1"/>
          </p:nvPr>
        </p:nvSpPr>
        <p:spPr/>
        <p:txBody>
          <a:bodyPr/>
          <a:lstStyle/>
          <a:p>
            <a:pPr marL="0" indent="0">
              <a:buNone/>
            </a:pPr>
            <a:endParaRPr lang="en-IN" dirty="0"/>
          </a:p>
        </p:txBody>
      </p:sp>
      <p:pic>
        <p:nvPicPr>
          <p:cNvPr id="6" name="Picture 5">
            <a:extLst>
              <a:ext uri="{FF2B5EF4-FFF2-40B4-BE49-F238E27FC236}">
                <a16:creationId xmlns:a16="http://schemas.microsoft.com/office/drawing/2014/main" id="{30ABC856-AA3E-16C5-7137-E6FEBB8CBE11}"/>
              </a:ext>
            </a:extLst>
          </p:cNvPr>
          <p:cNvPicPr>
            <a:picLocks noChangeAspect="1"/>
          </p:cNvPicPr>
          <p:nvPr/>
        </p:nvPicPr>
        <p:blipFill>
          <a:blip r:embed="rId2"/>
          <a:stretch>
            <a:fillRect/>
          </a:stretch>
        </p:blipFill>
        <p:spPr>
          <a:xfrm>
            <a:off x="1165092" y="1925597"/>
            <a:ext cx="6553537" cy="2267067"/>
          </a:xfrm>
          <a:prstGeom prst="rect">
            <a:avLst/>
          </a:prstGeom>
        </p:spPr>
      </p:pic>
      <p:pic>
        <p:nvPicPr>
          <p:cNvPr id="8" name="Picture 7">
            <a:extLst>
              <a:ext uri="{FF2B5EF4-FFF2-40B4-BE49-F238E27FC236}">
                <a16:creationId xmlns:a16="http://schemas.microsoft.com/office/drawing/2014/main" id="{D4FED86F-A75D-EAE9-35D0-BA9236A753EC}"/>
              </a:ext>
            </a:extLst>
          </p:cNvPr>
          <p:cNvPicPr>
            <a:picLocks noChangeAspect="1"/>
          </p:cNvPicPr>
          <p:nvPr/>
        </p:nvPicPr>
        <p:blipFill>
          <a:blip r:embed="rId3"/>
          <a:stretch>
            <a:fillRect/>
          </a:stretch>
        </p:blipFill>
        <p:spPr>
          <a:xfrm>
            <a:off x="2003949" y="4292634"/>
            <a:ext cx="3149762" cy="1962251"/>
          </a:xfrm>
          <a:prstGeom prst="rect">
            <a:avLst/>
          </a:prstGeom>
        </p:spPr>
      </p:pic>
      <p:pic>
        <p:nvPicPr>
          <p:cNvPr id="10" name="Picture 9">
            <a:extLst>
              <a:ext uri="{FF2B5EF4-FFF2-40B4-BE49-F238E27FC236}">
                <a16:creationId xmlns:a16="http://schemas.microsoft.com/office/drawing/2014/main" id="{4AD723D3-8F9F-FDCB-534C-E9418224DD19}"/>
              </a:ext>
            </a:extLst>
          </p:cNvPr>
          <p:cNvPicPr>
            <a:picLocks noChangeAspect="1"/>
          </p:cNvPicPr>
          <p:nvPr/>
        </p:nvPicPr>
        <p:blipFill>
          <a:blip r:embed="rId4"/>
          <a:stretch>
            <a:fillRect/>
          </a:stretch>
        </p:blipFill>
        <p:spPr>
          <a:xfrm>
            <a:off x="5780238" y="5105475"/>
            <a:ext cx="1346269" cy="336567"/>
          </a:xfrm>
          <a:prstGeom prst="rect">
            <a:avLst/>
          </a:prstGeom>
        </p:spPr>
      </p:pic>
    </p:spTree>
    <p:extLst>
      <p:ext uri="{BB962C8B-B14F-4D97-AF65-F5344CB8AC3E}">
        <p14:creationId xmlns:p14="http://schemas.microsoft.com/office/powerpoint/2010/main" val="231734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5EDBF-2FA4-01EB-FF43-957BBC1590DB}"/>
              </a:ext>
            </a:extLst>
          </p:cNvPr>
          <p:cNvSpPr>
            <a:spLocks noGrp="1"/>
          </p:cNvSpPr>
          <p:nvPr>
            <p:ph type="title"/>
          </p:nvPr>
        </p:nvSpPr>
        <p:spPr/>
        <p:txBody>
          <a:bodyPr/>
          <a:lstStyle/>
          <a:p>
            <a:r>
              <a:rPr lang="en-IN" dirty="0"/>
              <a:t>Now try Putty</a:t>
            </a:r>
          </a:p>
        </p:txBody>
      </p:sp>
      <p:sp>
        <p:nvSpPr>
          <p:cNvPr id="3" name="Content Placeholder 2">
            <a:extLst>
              <a:ext uri="{FF2B5EF4-FFF2-40B4-BE49-F238E27FC236}">
                <a16:creationId xmlns:a16="http://schemas.microsoft.com/office/drawing/2014/main" id="{EDCD8AE7-BD89-D9B7-1BD4-6D3A87490EE1}"/>
              </a:ext>
            </a:extLst>
          </p:cNvPr>
          <p:cNvSpPr>
            <a:spLocks noGrp="1"/>
          </p:cNvSpPr>
          <p:nvPr>
            <p:ph idx="1"/>
          </p:nvPr>
        </p:nvSpPr>
        <p:spPr/>
        <p:txBody>
          <a:bodyPr/>
          <a:lstStyle/>
          <a:p>
            <a:r>
              <a:rPr lang="en-IN" dirty="0"/>
              <a:t>ec2-user@Our instance’s IP address</a:t>
            </a:r>
          </a:p>
          <a:p>
            <a:endParaRPr lang="en-IN" dirty="0"/>
          </a:p>
          <a:p>
            <a:endParaRPr lang="en-IN" dirty="0"/>
          </a:p>
          <a:p>
            <a:r>
              <a:rPr lang="en-IN" dirty="0"/>
              <a:t>SSH -&gt; Auth -&gt; Browse under ‘Private key for authentication’, then Open, Accept in Security alert</a:t>
            </a:r>
          </a:p>
        </p:txBody>
      </p:sp>
      <p:pic>
        <p:nvPicPr>
          <p:cNvPr id="7" name="Picture 6">
            <a:extLst>
              <a:ext uri="{FF2B5EF4-FFF2-40B4-BE49-F238E27FC236}">
                <a16:creationId xmlns:a16="http://schemas.microsoft.com/office/drawing/2014/main" id="{9CAB091A-FBCB-F87E-E094-CDA751230824}"/>
              </a:ext>
            </a:extLst>
          </p:cNvPr>
          <p:cNvPicPr>
            <a:picLocks noChangeAspect="1"/>
          </p:cNvPicPr>
          <p:nvPr/>
        </p:nvPicPr>
        <p:blipFill>
          <a:blip r:embed="rId2"/>
          <a:stretch>
            <a:fillRect/>
          </a:stretch>
        </p:blipFill>
        <p:spPr>
          <a:xfrm>
            <a:off x="7390190" y="1825625"/>
            <a:ext cx="2692538" cy="927148"/>
          </a:xfrm>
          <a:prstGeom prst="rect">
            <a:avLst/>
          </a:prstGeom>
        </p:spPr>
      </p:pic>
      <p:pic>
        <p:nvPicPr>
          <p:cNvPr id="9" name="Picture 8">
            <a:extLst>
              <a:ext uri="{FF2B5EF4-FFF2-40B4-BE49-F238E27FC236}">
                <a16:creationId xmlns:a16="http://schemas.microsoft.com/office/drawing/2014/main" id="{798F491C-CC3F-1100-472C-B0E1D4BC1DB4}"/>
              </a:ext>
            </a:extLst>
          </p:cNvPr>
          <p:cNvPicPr>
            <a:picLocks noChangeAspect="1"/>
          </p:cNvPicPr>
          <p:nvPr/>
        </p:nvPicPr>
        <p:blipFill>
          <a:blip r:embed="rId3"/>
          <a:stretch>
            <a:fillRect/>
          </a:stretch>
        </p:blipFill>
        <p:spPr>
          <a:xfrm>
            <a:off x="4221237" y="4333800"/>
            <a:ext cx="4756394" cy="1498677"/>
          </a:xfrm>
          <a:prstGeom prst="rect">
            <a:avLst/>
          </a:prstGeom>
        </p:spPr>
      </p:pic>
    </p:spTree>
    <p:extLst>
      <p:ext uri="{BB962C8B-B14F-4D97-AF65-F5344CB8AC3E}">
        <p14:creationId xmlns:p14="http://schemas.microsoft.com/office/powerpoint/2010/main" val="1292397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80AB8-6AFA-E2EC-376D-C9A3B6E1180C}"/>
              </a:ext>
            </a:extLst>
          </p:cNvPr>
          <p:cNvSpPr>
            <a:spLocks noGrp="1"/>
          </p:cNvSpPr>
          <p:nvPr>
            <p:ph type="title"/>
          </p:nvPr>
        </p:nvSpPr>
        <p:spPr/>
        <p:txBody>
          <a:bodyPr/>
          <a:lstStyle/>
          <a:p>
            <a:r>
              <a:rPr lang="en-IN" dirty="0"/>
              <a:t>Five Characteristics of Cloud Computing</a:t>
            </a:r>
          </a:p>
        </p:txBody>
      </p:sp>
      <p:sp>
        <p:nvSpPr>
          <p:cNvPr id="3" name="Content Placeholder 2">
            <a:extLst>
              <a:ext uri="{FF2B5EF4-FFF2-40B4-BE49-F238E27FC236}">
                <a16:creationId xmlns:a16="http://schemas.microsoft.com/office/drawing/2014/main" id="{A121537E-BC8D-0B56-FA18-6D7E1A5B6E6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B05E214-52AC-D777-DAD7-CAF224F3E50F}"/>
              </a:ext>
            </a:extLst>
          </p:cNvPr>
          <p:cNvPicPr>
            <a:picLocks noChangeAspect="1"/>
          </p:cNvPicPr>
          <p:nvPr/>
        </p:nvPicPr>
        <p:blipFill>
          <a:blip r:embed="rId2"/>
          <a:stretch>
            <a:fillRect/>
          </a:stretch>
        </p:blipFill>
        <p:spPr>
          <a:xfrm>
            <a:off x="868453" y="1467082"/>
            <a:ext cx="10485347" cy="4351338"/>
          </a:xfrm>
          <a:prstGeom prst="rect">
            <a:avLst/>
          </a:prstGeom>
        </p:spPr>
      </p:pic>
    </p:spTree>
    <p:extLst>
      <p:ext uri="{BB962C8B-B14F-4D97-AF65-F5344CB8AC3E}">
        <p14:creationId xmlns:p14="http://schemas.microsoft.com/office/powerpoint/2010/main" val="42356656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5AA6-8C17-CBED-152F-982883992D5B}"/>
              </a:ext>
            </a:extLst>
          </p:cNvPr>
          <p:cNvSpPr>
            <a:spLocks noGrp="1"/>
          </p:cNvSpPr>
          <p:nvPr>
            <p:ph type="title"/>
          </p:nvPr>
        </p:nvSpPr>
        <p:spPr/>
        <p:txBody>
          <a:bodyPr/>
          <a:lstStyle/>
          <a:p>
            <a:r>
              <a:rPr lang="en-IN" dirty="0"/>
              <a:t>Alternative to SSH - EC2 Instance Connect</a:t>
            </a:r>
          </a:p>
        </p:txBody>
      </p:sp>
      <p:sp>
        <p:nvSpPr>
          <p:cNvPr id="3" name="Content Placeholder 2">
            <a:extLst>
              <a:ext uri="{FF2B5EF4-FFF2-40B4-BE49-F238E27FC236}">
                <a16:creationId xmlns:a16="http://schemas.microsoft.com/office/drawing/2014/main" id="{F5A63945-9908-4132-36B1-E9600276BFE1}"/>
              </a:ext>
            </a:extLst>
          </p:cNvPr>
          <p:cNvSpPr>
            <a:spLocks noGrp="1"/>
          </p:cNvSpPr>
          <p:nvPr>
            <p:ph idx="1"/>
          </p:nvPr>
        </p:nvSpPr>
        <p:spPr/>
        <p:txBody>
          <a:bodyPr/>
          <a:lstStyle/>
          <a:p>
            <a:r>
              <a:rPr lang="en-IN" dirty="0"/>
              <a:t>Start the instance</a:t>
            </a:r>
          </a:p>
          <a:p>
            <a:endParaRPr lang="en-IN" dirty="0"/>
          </a:p>
          <a:p>
            <a:endParaRPr lang="en-IN" dirty="0"/>
          </a:p>
          <a:p>
            <a:endParaRPr lang="en-IN" dirty="0"/>
          </a:p>
          <a:p>
            <a:r>
              <a:rPr lang="en-IN" dirty="0"/>
              <a:t>Select the instance and Connect</a:t>
            </a:r>
          </a:p>
        </p:txBody>
      </p:sp>
      <p:pic>
        <p:nvPicPr>
          <p:cNvPr id="5" name="Picture 4">
            <a:extLst>
              <a:ext uri="{FF2B5EF4-FFF2-40B4-BE49-F238E27FC236}">
                <a16:creationId xmlns:a16="http://schemas.microsoft.com/office/drawing/2014/main" id="{6749E210-AED3-4C0D-9137-5030341DFA1D}"/>
              </a:ext>
            </a:extLst>
          </p:cNvPr>
          <p:cNvPicPr>
            <a:picLocks noChangeAspect="1"/>
          </p:cNvPicPr>
          <p:nvPr/>
        </p:nvPicPr>
        <p:blipFill>
          <a:blip r:embed="rId2"/>
          <a:stretch>
            <a:fillRect/>
          </a:stretch>
        </p:blipFill>
        <p:spPr>
          <a:xfrm>
            <a:off x="4294245" y="1352443"/>
            <a:ext cx="6788499" cy="2076557"/>
          </a:xfrm>
          <a:prstGeom prst="rect">
            <a:avLst/>
          </a:prstGeom>
        </p:spPr>
      </p:pic>
      <p:pic>
        <p:nvPicPr>
          <p:cNvPr id="7" name="Picture 6">
            <a:extLst>
              <a:ext uri="{FF2B5EF4-FFF2-40B4-BE49-F238E27FC236}">
                <a16:creationId xmlns:a16="http://schemas.microsoft.com/office/drawing/2014/main" id="{AD01E6E7-905D-3FF9-E852-70015EB04666}"/>
              </a:ext>
            </a:extLst>
          </p:cNvPr>
          <p:cNvPicPr>
            <a:picLocks noChangeAspect="1"/>
          </p:cNvPicPr>
          <p:nvPr/>
        </p:nvPicPr>
        <p:blipFill>
          <a:blip r:embed="rId3"/>
          <a:stretch>
            <a:fillRect/>
          </a:stretch>
        </p:blipFill>
        <p:spPr>
          <a:xfrm>
            <a:off x="4294245" y="4692567"/>
            <a:ext cx="5658141" cy="1619333"/>
          </a:xfrm>
          <a:prstGeom prst="rect">
            <a:avLst/>
          </a:prstGeom>
        </p:spPr>
      </p:pic>
    </p:spTree>
    <p:extLst>
      <p:ext uri="{BB962C8B-B14F-4D97-AF65-F5344CB8AC3E}">
        <p14:creationId xmlns:p14="http://schemas.microsoft.com/office/powerpoint/2010/main" val="2872321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5AA6-8C17-CBED-152F-982883992D5B}"/>
              </a:ext>
            </a:extLst>
          </p:cNvPr>
          <p:cNvSpPr>
            <a:spLocks noGrp="1"/>
          </p:cNvSpPr>
          <p:nvPr>
            <p:ph type="title"/>
          </p:nvPr>
        </p:nvSpPr>
        <p:spPr/>
        <p:txBody>
          <a:bodyPr/>
          <a:lstStyle/>
          <a:p>
            <a:r>
              <a:rPr lang="en-IN" dirty="0"/>
              <a:t>EC2 Instance Connect</a:t>
            </a:r>
          </a:p>
        </p:txBody>
      </p:sp>
      <p:sp>
        <p:nvSpPr>
          <p:cNvPr id="3" name="Content Placeholder 2">
            <a:extLst>
              <a:ext uri="{FF2B5EF4-FFF2-40B4-BE49-F238E27FC236}">
                <a16:creationId xmlns:a16="http://schemas.microsoft.com/office/drawing/2014/main" id="{F5A63945-9908-4132-36B1-E9600276BFE1}"/>
              </a:ext>
            </a:extLst>
          </p:cNvPr>
          <p:cNvSpPr>
            <a:spLocks noGrp="1"/>
          </p:cNvSpPr>
          <p:nvPr>
            <p:ph idx="1"/>
          </p:nvPr>
        </p:nvSpPr>
        <p:spPr/>
        <p:txBody>
          <a:bodyPr/>
          <a:lstStyle/>
          <a:p>
            <a:r>
              <a:rPr lang="en-IN" dirty="0"/>
              <a:t>Under ‘EC2 Instance Connect’ click on Connect </a:t>
            </a:r>
          </a:p>
        </p:txBody>
      </p:sp>
      <p:pic>
        <p:nvPicPr>
          <p:cNvPr id="6" name="Picture 5">
            <a:extLst>
              <a:ext uri="{FF2B5EF4-FFF2-40B4-BE49-F238E27FC236}">
                <a16:creationId xmlns:a16="http://schemas.microsoft.com/office/drawing/2014/main" id="{AFA2EAC8-676D-CE19-1786-9DBE5EF4789D}"/>
              </a:ext>
            </a:extLst>
          </p:cNvPr>
          <p:cNvPicPr>
            <a:picLocks noChangeAspect="1"/>
          </p:cNvPicPr>
          <p:nvPr/>
        </p:nvPicPr>
        <p:blipFill>
          <a:blip r:embed="rId2"/>
          <a:stretch>
            <a:fillRect/>
          </a:stretch>
        </p:blipFill>
        <p:spPr>
          <a:xfrm>
            <a:off x="2052312" y="2387370"/>
            <a:ext cx="7779150" cy="4470630"/>
          </a:xfrm>
          <a:prstGeom prst="rect">
            <a:avLst/>
          </a:prstGeom>
        </p:spPr>
      </p:pic>
    </p:spTree>
    <p:extLst>
      <p:ext uri="{BB962C8B-B14F-4D97-AF65-F5344CB8AC3E}">
        <p14:creationId xmlns:p14="http://schemas.microsoft.com/office/powerpoint/2010/main" val="335518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5AA6-8C17-CBED-152F-982883992D5B}"/>
              </a:ext>
            </a:extLst>
          </p:cNvPr>
          <p:cNvSpPr>
            <a:spLocks noGrp="1"/>
          </p:cNvSpPr>
          <p:nvPr>
            <p:ph type="title"/>
          </p:nvPr>
        </p:nvSpPr>
        <p:spPr/>
        <p:txBody>
          <a:bodyPr/>
          <a:lstStyle/>
          <a:p>
            <a:r>
              <a:rPr lang="en-IN" dirty="0"/>
              <a:t>Result</a:t>
            </a:r>
          </a:p>
        </p:txBody>
      </p:sp>
      <p:sp>
        <p:nvSpPr>
          <p:cNvPr id="3" name="Content Placeholder 2">
            <a:extLst>
              <a:ext uri="{FF2B5EF4-FFF2-40B4-BE49-F238E27FC236}">
                <a16:creationId xmlns:a16="http://schemas.microsoft.com/office/drawing/2014/main" id="{F5A63945-9908-4132-36B1-E9600276BFE1}"/>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56BB6FA3-8752-90D5-EC0B-9DAD9023F810}"/>
              </a:ext>
            </a:extLst>
          </p:cNvPr>
          <p:cNvPicPr>
            <a:picLocks noChangeAspect="1"/>
          </p:cNvPicPr>
          <p:nvPr/>
        </p:nvPicPr>
        <p:blipFill>
          <a:blip r:embed="rId2"/>
          <a:stretch>
            <a:fillRect/>
          </a:stretch>
        </p:blipFill>
        <p:spPr>
          <a:xfrm>
            <a:off x="1666995" y="2159699"/>
            <a:ext cx="4441567" cy="2247914"/>
          </a:xfrm>
          <a:prstGeom prst="rect">
            <a:avLst/>
          </a:prstGeom>
        </p:spPr>
      </p:pic>
    </p:spTree>
    <p:extLst>
      <p:ext uri="{BB962C8B-B14F-4D97-AF65-F5344CB8AC3E}">
        <p14:creationId xmlns:p14="http://schemas.microsoft.com/office/powerpoint/2010/main" val="2232577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F8F6B-F5C4-9F3B-99AF-A6010ACAA1BE}"/>
              </a:ext>
            </a:extLst>
          </p:cNvPr>
          <p:cNvSpPr>
            <a:spLocks noGrp="1"/>
          </p:cNvSpPr>
          <p:nvPr>
            <p:ph type="title"/>
          </p:nvPr>
        </p:nvSpPr>
        <p:spPr/>
        <p:txBody>
          <a:bodyPr/>
          <a:lstStyle/>
          <a:p>
            <a:r>
              <a:rPr lang="en-IN" dirty="0"/>
              <a:t>Amazon Virtual Private Cloud (VPC)</a:t>
            </a:r>
          </a:p>
        </p:txBody>
      </p:sp>
      <p:sp>
        <p:nvSpPr>
          <p:cNvPr id="5" name="Text Placeholder 4">
            <a:extLst>
              <a:ext uri="{FF2B5EF4-FFF2-40B4-BE49-F238E27FC236}">
                <a16:creationId xmlns:a16="http://schemas.microsoft.com/office/drawing/2014/main" id="{002B740B-0D82-F2D3-BB4E-54A8E0873E8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05885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0D521-936A-0974-E631-EB776A44D65D}"/>
              </a:ext>
            </a:extLst>
          </p:cNvPr>
          <p:cNvSpPr>
            <a:spLocks noGrp="1"/>
          </p:cNvSpPr>
          <p:nvPr>
            <p:ph type="title"/>
          </p:nvPr>
        </p:nvSpPr>
        <p:spPr/>
        <p:txBody>
          <a:bodyPr/>
          <a:lstStyle/>
          <a:p>
            <a:r>
              <a:rPr lang="en-IN" dirty="0"/>
              <a:t>VPC Basics</a:t>
            </a:r>
          </a:p>
        </p:txBody>
      </p:sp>
      <p:sp>
        <p:nvSpPr>
          <p:cNvPr id="5" name="Content Placeholder 4">
            <a:extLst>
              <a:ext uri="{FF2B5EF4-FFF2-40B4-BE49-F238E27FC236}">
                <a16:creationId xmlns:a16="http://schemas.microsoft.com/office/drawing/2014/main" id="{7FD7686E-8F45-E5D5-FF86-7111B05149D6}"/>
              </a:ext>
            </a:extLst>
          </p:cNvPr>
          <p:cNvSpPr>
            <a:spLocks noGrp="1"/>
          </p:cNvSpPr>
          <p:nvPr>
            <p:ph idx="1"/>
          </p:nvPr>
        </p:nvSpPr>
        <p:spPr/>
        <p:txBody>
          <a:bodyPr/>
          <a:lstStyle/>
          <a:p>
            <a:r>
              <a:rPr lang="en-IN" dirty="0"/>
              <a:t>A </a:t>
            </a:r>
            <a:r>
              <a:rPr lang="en-IN" b="1" dirty="0"/>
              <a:t>Virtual Private Cloud (VPC)</a:t>
            </a:r>
            <a:r>
              <a:rPr lang="en-IN" dirty="0"/>
              <a:t> is a logically isolated portion of the AWS cloud within a region</a:t>
            </a:r>
          </a:p>
          <a:p>
            <a:r>
              <a:rPr lang="en-IN" dirty="0"/>
              <a:t>It makes it private</a:t>
            </a:r>
          </a:p>
          <a:p>
            <a:r>
              <a:rPr lang="en-IN" dirty="0"/>
              <a:t>Organization of VPC: Next slide</a:t>
            </a:r>
          </a:p>
          <a:p>
            <a:endParaRPr lang="en-IN" dirty="0"/>
          </a:p>
        </p:txBody>
      </p:sp>
    </p:spTree>
    <p:extLst>
      <p:ext uri="{BB962C8B-B14F-4D97-AF65-F5344CB8AC3E}">
        <p14:creationId xmlns:p14="http://schemas.microsoft.com/office/powerpoint/2010/main" val="40977390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C5504-534F-C779-D53B-8A1B91BBAF97}"/>
              </a:ext>
            </a:extLst>
          </p:cNvPr>
          <p:cNvSpPr>
            <a:spLocks noGrp="1"/>
          </p:cNvSpPr>
          <p:nvPr>
            <p:ph type="title"/>
          </p:nvPr>
        </p:nvSpPr>
        <p:spPr/>
        <p:txBody>
          <a:bodyPr/>
          <a:lstStyle/>
          <a:p>
            <a:r>
              <a:rPr lang="en-IN" dirty="0"/>
              <a:t>VPC Organization</a:t>
            </a:r>
          </a:p>
        </p:txBody>
      </p:sp>
      <p:sp>
        <p:nvSpPr>
          <p:cNvPr id="3" name="Content Placeholder 2">
            <a:extLst>
              <a:ext uri="{FF2B5EF4-FFF2-40B4-BE49-F238E27FC236}">
                <a16:creationId xmlns:a16="http://schemas.microsoft.com/office/drawing/2014/main" id="{D5E5C26A-B55A-5200-1ECA-034B61EA66F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FD1AACF-24DD-8313-D210-1370A564DE6C}"/>
              </a:ext>
            </a:extLst>
          </p:cNvPr>
          <p:cNvPicPr>
            <a:picLocks noChangeAspect="1"/>
          </p:cNvPicPr>
          <p:nvPr/>
        </p:nvPicPr>
        <p:blipFill>
          <a:blip r:embed="rId2"/>
          <a:stretch>
            <a:fillRect/>
          </a:stretch>
        </p:blipFill>
        <p:spPr>
          <a:xfrm>
            <a:off x="364489" y="1503768"/>
            <a:ext cx="10675544" cy="4907306"/>
          </a:xfrm>
          <a:prstGeom prst="rect">
            <a:avLst/>
          </a:prstGeom>
        </p:spPr>
      </p:pic>
    </p:spTree>
    <p:extLst>
      <p:ext uri="{BB962C8B-B14F-4D97-AF65-F5344CB8AC3E}">
        <p14:creationId xmlns:p14="http://schemas.microsoft.com/office/powerpoint/2010/main" val="3844794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7E2C-64DF-5AD6-C33A-1EA7C1549493}"/>
              </a:ext>
            </a:extLst>
          </p:cNvPr>
          <p:cNvSpPr>
            <a:spLocks noGrp="1"/>
          </p:cNvSpPr>
          <p:nvPr>
            <p:ph type="title"/>
          </p:nvPr>
        </p:nvSpPr>
        <p:spPr/>
        <p:txBody>
          <a:bodyPr/>
          <a:lstStyle/>
          <a:p>
            <a:r>
              <a:rPr lang="en-IN" dirty="0"/>
              <a:t>Creating a Custom VPC</a:t>
            </a:r>
          </a:p>
        </p:txBody>
      </p:sp>
      <p:sp>
        <p:nvSpPr>
          <p:cNvPr id="3" name="Content Placeholder 2">
            <a:extLst>
              <a:ext uri="{FF2B5EF4-FFF2-40B4-BE49-F238E27FC236}">
                <a16:creationId xmlns:a16="http://schemas.microsoft.com/office/drawing/2014/main" id="{780902A1-4FA8-073F-1304-753C276FC70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8582647-67C7-9E41-1FBB-7FEFB321A5DE}"/>
              </a:ext>
            </a:extLst>
          </p:cNvPr>
          <p:cNvPicPr>
            <a:picLocks noChangeAspect="1"/>
          </p:cNvPicPr>
          <p:nvPr/>
        </p:nvPicPr>
        <p:blipFill>
          <a:blip r:embed="rId2"/>
          <a:stretch>
            <a:fillRect/>
          </a:stretch>
        </p:blipFill>
        <p:spPr>
          <a:xfrm>
            <a:off x="344429" y="1415946"/>
            <a:ext cx="10722410" cy="5076929"/>
          </a:xfrm>
          <a:prstGeom prst="rect">
            <a:avLst/>
          </a:prstGeom>
          <a:solidFill>
            <a:schemeClr val="bg1"/>
          </a:solidFill>
        </p:spPr>
      </p:pic>
    </p:spTree>
    <p:extLst>
      <p:ext uri="{BB962C8B-B14F-4D97-AF65-F5344CB8AC3E}">
        <p14:creationId xmlns:p14="http://schemas.microsoft.com/office/powerpoint/2010/main" val="16376275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C07E-1E13-6366-C731-42B82B18919D}"/>
              </a:ext>
            </a:extLst>
          </p:cNvPr>
          <p:cNvSpPr>
            <a:spLocks noGrp="1"/>
          </p:cNvSpPr>
          <p:nvPr>
            <p:ph type="title"/>
          </p:nvPr>
        </p:nvSpPr>
        <p:spPr/>
        <p:txBody>
          <a:bodyPr/>
          <a:lstStyle/>
          <a:p>
            <a:r>
              <a:rPr lang="en-IN" dirty="0"/>
              <a:t>Default VPC</a:t>
            </a:r>
          </a:p>
        </p:txBody>
      </p:sp>
      <p:sp>
        <p:nvSpPr>
          <p:cNvPr id="3" name="Content Placeholder 2">
            <a:extLst>
              <a:ext uri="{FF2B5EF4-FFF2-40B4-BE49-F238E27FC236}">
                <a16:creationId xmlns:a16="http://schemas.microsoft.com/office/drawing/2014/main" id="{5F848EF7-33DE-6A21-CFFC-20B19EE4E38E}"/>
              </a:ext>
            </a:extLst>
          </p:cNvPr>
          <p:cNvSpPr>
            <a:spLocks noGrp="1"/>
          </p:cNvSpPr>
          <p:nvPr>
            <p:ph idx="1"/>
          </p:nvPr>
        </p:nvSpPr>
        <p:spPr/>
        <p:txBody>
          <a:bodyPr/>
          <a:lstStyle/>
          <a:p>
            <a:r>
              <a:rPr lang="en-IN" dirty="0"/>
              <a:t>Search for VPC in the AWS console and click on it</a:t>
            </a:r>
          </a:p>
          <a:p>
            <a:r>
              <a:rPr lang="en-IN" dirty="0"/>
              <a:t>Select the region as US-East (N Virginia)</a:t>
            </a:r>
          </a:p>
          <a:p>
            <a:r>
              <a:rPr lang="en-IN" dirty="0"/>
              <a:t>Click on Your VPCs – there should already be a VPC</a:t>
            </a:r>
          </a:p>
          <a:p>
            <a:pPr lvl="1"/>
            <a:r>
              <a:rPr lang="en-IN" dirty="0"/>
              <a:t>Every region has a default VPC</a:t>
            </a:r>
          </a:p>
          <a:p>
            <a:pPr lvl="1"/>
            <a:r>
              <a:rPr lang="en-IN" dirty="0"/>
              <a:t>That VPC has subnets in each Availability Zone (AZ) of that region</a:t>
            </a:r>
          </a:p>
          <a:p>
            <a:pPr lvl="1"/>
            <a:r>
              <a:rPr lang="en-IN" dirty="0"/>
              <a:t>Click on the VPC id and we will see 6 subnets, since this region has 6 </a:t>
            </a:r>
            <a:r>
              <a:rPr lang="en-IN" dirty="0" err="1"/>
              <a:t>Azs</a:t>
            </a:r>
            <a:endParaRPr lang="en-IN" dirty="0"/>
          </a:p>
          <a:p>
            <a:r>
              <a:rPr lang="en-IN" dirty="0"/>
              <a:t>Click on the Route table and then its id</a:t>
            </a:r>
          </a:p>
          <a:p>
            <a:pPr lvl="1"/>
            <a:r>
              <a:rPr lang="en-IN" dirty="0"/>
              <a:t>It should have a routing table with two addresses: One private network and the other is everything else, i.e. 0.0.0.0</a:t>
            </a:r>
          </a:p>
          <a:p>
            <a:endParaRPr lang="en-IN" dirty="0"/>
          </a:p>
          <a:p>
            <a:endParaRPr lang="en-IN" dirty="0"/>
          </a:p>
        </p:txBody>
      </p:sp>
    </p:spTree>
    <p:extLst>
      <p:ext uri="{BB962C8B-B14F-4D97-AF65-F5344CB8AC3E}">
        <p14:creationId xmlns:p14="http://schemas.microsoft.com/office/powerpoint/2010/main" val="2914845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76BD-240E-CEEF-B864-AAB86C2EB613}"/>
              </a:ext>
            </a:extLst>
          </p:cNvPr>
          <p:cNvSpPr>
            <a:spLocks noGrp="1"/>
          </p:cNvSpPr>
          <p:nvPr>
            <p:ph type="title"/>
          </p:nvPr>
        </p:nvSpPr>
        <p:spPr/>
        <p:txBody>
          <a:bodyPr/>
          <a:lstStyle/>
          <a:p>
            <a:r>
              <a:rPr lang="en-IN" dirty="0"/>
              <a:t>Creating our Own VPC – Use these Values</a:t>
            </a:r>
          </a:p>
        </p:txBody>
      </p:sp>
      <p:sp>
        <p:nvSpPr>
          <p:cNvPr id="3" name="Content Placeholder 2">
            <a:extLst>
              <a:ext uri="{FF2B5EF4-FFF2-40B4-BE49-F238E27FC236}">
                <a16:creationId xmlns:a16="http://schemas.microsoft.com/office/drawing/2014/main" id="{F8A92749-F81B-A033-C4A1-3CD7AA6E2CD3}"/>
              </a:ext>
            </a:extLst>
          </p:cNvPr>
          <p:cNvSpPr>
            <a:spLocks noGrp="1"/>
          </p:cNvSpPr>
          <p:nvPr>
            <p:ph idx="1"/>
          </p:nvPr>
        </p:nvSpPr>
        <p:spPr/>
        <p:txBody>
          <a:bodyPr>
            <a:normAutofit fontScale="25000" lnSpcReduction="20000"/>
          </a:bodyPr>
          <a:lstStyle/>
          <a:p>
            <a:r>
              <a:rPr lang="en-IN" dirty="0"/>
              <a:t># Create VPC</a:t>
            </a:r>
          </a:p>
          <a:p>
            <a:r>
              <a:rPr lang="en-IN" dirty="0"/>
              <a:t>Name: </a:t>
            </a:r>
            <a:r>
              <a:rPr lang="en-IN" dirty="0" err="1"/>
              <a:t>MyVPC</a:t>
            </a:r>
            <a:endParaRPr lang="en-IN" dirty="0"/>
          </a:p>
          <a:p>
            <a:r>
              <a:rPr lang="en-IN" dirty="0"/>
              <a:t>IPv4 CIDR Block: 10.0.0.0/16</a:t>
            </a:r>
          </a:p>
          <a:p>
            <a:endParaRPr lang="en-IN" dirty="0"/>
          </a:p>
          <a:p>
            <a:r>
              <a:rPr lang="en-IN" dirty="0"/>
              <a:t># Create Subnets</a:t>
            </a:r>
          </a:p>
          <a:p>
            <a:endParaRPr lang="en-IN" dirty="0"/>
          </a:p>
          <a:p>
            <a:r>
              <a:rPr lang="en-IN" dirty="0"/>
              <a:t>Name: Public-1A</a:t>
            </a:r>
          </a:p>
          <a:p>
            <a:r>
              <a:rPr lang="en-IN" dirty="0"/>
              <a:t>Availability Zone: us-east-1a</a:t>
            </a:r>
          </a:p>
          <a:p>
            <a:r>
              <a:rPr lang="en-IN" dirty="0"/>
              <a:t>IPv4 CIDR Block: 10.0.1.0/24</a:t>
            </a:r>
          </a:p>
          <a:p>
            <a:endParaRPr lang="en-IN" dirty="0"/>
          </a:p>
          <a:p>
            <a:r>
              <a:rPr lang="en-IN" dirty="0"/>
              <a:t>Name: Public-1B</a:t>
            </a:r>
          </a:p>
          <a:p>
            <a:r>
              <a:rPr lang="en-IN" dirty="0"/>
              <a:t>Availability Zone: us-east-1b</a:t>
            </a:r>
          </a:p>
          <a:p>
            <a:r>
              <a:rPr lang="en-IN" dirty="0"/>
              <a:t>IPv4 CIDR Block: 10.0.2.0/24</a:t>
            </a:r>
          </a:p>
          <a:p>
            <a:endParaRPr lang="en-IN" dirty="0"/>
          </a:p>
          <a:p>
            <a:r>
              <a:rPr lang="en-IN" dirty="0"/>
              <a:t>Name: Private-1A</a:t>
            </a:r>
          </a:p>
          <a:p>
            <a:r>
              <a:rPr lang="en-IN" dirty="0"/>
              <a:t>Availability Zone: us-east-1a</a:t>
            </a:r>
          </a:p>
          <a:p>
            <a:r>
              <a:rPr lang="en-IN" dirty="0"/>
              <a:t>IPv4 CIDR Block: 10.0.3.0/24</a:t>
            </a:r>
          </a:p>
          <a:p>
            <a:endParaRPr lang="en-IN" dirty="0"/>
          </a:p>
          <a:p>
            <a:r>
              <a:rPr lang="en-IN" dirty="0"/>
              <a:t>Name: Private-1B</a:t>
            </a:r>
          </a:p>
          <a:p>
            <a:r>
              <a:rPr lang="en-IN" dirty="0"/>
              <a:t>Availability Zone: us-east-1b</a:t>
            </a:r>
          </a:p>
          <a:p>
            <a:r>
              <a:rPr lang="en-IN" dirty="0"/>
              <a:t>IPv4 CIDR Block: 10.0.4.0/24</a:t>
            </a:r>
          </a:p>
          <a:p>
            <a:endParaRPr lang="en-IN" dirty="0"/>
          </a:p>
          <a:p>
            <a:r>
              <a:rPr lang="en-IN" dirty="0"/>
              <a:t># Create private route table</a:t>
            </a:r>
          </a:p>
          <a:p>
            <a:endParaRPr lang="en-IN" dirty="0"/>
          </a:p>
          <a:p>
            <a:r>
              <a:rPr lang="en-IN" dirty="0"/>
              <a:t>Name: Private-RT</a:t>
            </a:r>
          </a:p>
          <a:p>
            <a:r>
              <a:rPr lang="en-IN" dirty="0"/>
              <a:t>VPC: </a:t>
            </a:r>
            <a:r>
              <a:rPr lang="en-IN" dirty="0" err="1"/>
              <a:t>MyVPC</a:t>
            </a:r>
            <a:endParaRPr lang="en-IN" dirty="0"/>
          </a:p>
          <a:p>
            <a:r>
              <a:rPr lang="en-IN" dirty="0"/>
              <a:t>Subnet associations: Private-1A, Private-1B</a:t>
            </a:r>
          </a:p>
          <a:p>
            <a:endParaRPr lang="en-IN" dirty="0"/>
          </a:p>
          <a:p>
            <a:r>
              <a:rPr lang="en-IN" dirty="0"/>
              <a:t># Create Internet Gateway</a:t>
            </a:r>
          </a:p>
          <a:p>
            <a:endParaRPr lang="en-IN" dirty="0"/>
          </a:p>
          <a:p>
            <a:r>
              <a:rPr lang="en-IN" dirty="0"/>
              <a:t>Name: </a:t>
            </a:r>
            <a:r>
              <a:rPr lang="en-IN" dirty="0" err="1"/>
              <a:t>MyIGW</a:t>
            </a:r>
            <a:endParaRPr lang="en-IN" dirty="0"/>
          </a:p>
          <a:p>
            <a:r>
              <a:rPr lang="en-IN" dirty="0"/>
              <a:t>VPC: </a:t>
            </a:r>
            <a:r>
              <a:rPr lang="en-IN" dirty="0" err="1"/>
              <a:t>MyVPC</a:t>
            </a:r>
            <a:endParaRPr lang="en-IN" dirty="0"/>
          </a:p>
          <a:p>
            <a:endParaRPr lang="en-IN" dirty="0"/>
          </a:p>
          <a:p>
            <a:r>
              <a:rPr lang="en-IN" dirty="0"/>
              <a:t>## Create NAT Gateway</a:t>
            </a:r>
          </a:p>
          <a:p>
            <a:endParaRPr lang="en-IN" dirty="0"/>
          </a:p>
          <a:p>
            <a:r>
              <a:rPr lang="en-IN" dirty="0"/>
              <a:t>Name: </a:t>
            </a:r>
            <a:r>
              <a:rPr lang="en-IN" dirty="0" err="1"/>
              <a:t>MyNatGW</a:t>
            </a:r>
            <a:endParaRPr lang="en-IN" dirty="0"/>
          </a:p>
          <a:p>
            <a:r>
              <a:rPr lang="en-IN" dirty="0"/>
              <a:t>Subnet: Public-1A</a:t>
            </a:r>
          </a:p>
          <a:p>
            <a:endParaRPr lang="en-IN" dirty="0"/>
          </a:p>
        </p:txBody>
      </p:sp>
    </p:spTree>
    <p:extLst>
      <p:ext uri="{BB962C8B-B14F-4D97-AF65-F5344CB8AC3E}">
        <p14:creationId xmlns:p14="http://schemas.microsoft.com/office/powerpoint/2010/main" val="2084955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11AB-A620-D5C3-4B92-B043E6B92B9E}"/>
              </a:ext>
            </a:extLst>
          </p:cNvPr>
          <p:cNvSpPr>
            <a:spLocks noGrp="1"/>
          </p:cNvSpPr>
          <p:nvPr>
            <p:ph type="title"/>
          </p:nvPr>
        </p:nvSpPr>
        <p:spPr/>
        <p:txBody>
          <a:bodyPr/>
          <a:lstStyle/>
          <a:p>
            <a:r>
              <a:rPr lang="en-IN" dirty="0"/>
              <a:t>Creating a VPC</a:t>
            </a:r>
          </a:p>
        </p:txBody>
      </p:sp>
      <p:sp>
        <p:nvSpPr>
          <p:cNvPr id="3" name="Content Placeholder 2">
            <a:extLst>
              <a:ext uri="{FF2B5EF4-FFF2-40B4-BE49-F238E27FC236}">
                <a16:creationId xmlns:a16="http://schemas.microsoft.com/office/drawing/2014/main" id="{5EC4EB8E-CED1-BD52-FCAD-013DA53645CB}"/>
              </a:ext>
            </a:extLst>
          </p:cNvPr>
          <p:cNvSpPr>
            <a:spLocks noGrp="1"/>
          </p:cNvSpPr>
          <p:nvPr>
            <p:ph idx="1"/>
          </p:nvPr>
        </p:nvSpPr>
        <p:spPr/>
        <p:txBody>
          <a:bodyPr/>
          <a:lstStyle/>
          <a:p>
            <a:r>
              <a:rPr lang="en-IN" dirty="0"/>
              <a:t>On the main VPC screen, click on Create VPC</a:t>
            </a:r>
          </a:p>
          <a:p>
            <a:r>
              <a:rPr lang="en-IN" dirty="0"/>
              <a:t>Resources: VPC only</a:t>
            </a:r>
          </a:p>
          <a:p>
            <a:r>
              <a:rPr lang="en-IN" dirty="0"/>
              <a:t>Use the values as shown on the next screen</a:t>
            </a:r>
          </a:p>
          <a:p>
            <a:endParaRPr lang="en-IN" dirty="0"/>
          </a:p>
          <a:p>
            <a:r>
              <a:rPr lang="en-IN" dirty="0"/>
              <a:t>Then select the VPC, Click Main route table and edit the routes, add the second route</a:t>
            </a:r>
          </a:p>
        </p:txBody>
      </p:sp>
      <p:pic>
        <p:nvPicPr>
          <p:cNvPr id="5" name="Picture 4">
            <a:extLst>
              <a:ext uri="{FF2B5EF4-FFF2-40B4-BE49-F238E27FC236}">
                <a16:creationId xmlns:a16="http://schemas.microsoft.com/office/drawing/2014/main" id="{8136AB86-20BD-CB0C-83F2-31512DB8A643}"/>
              </a:ext>
            </a:extLst>
          </p:cNvPr>
          <p:cNvPicPr>
            <a:picLocks noChangeAspect="1"/>
          </p:cNvPicPr>
          <p:nvPr/>
        </p:nvPicPr>
        <p:blipFill>
          <a:blip r:embed="rId2"/>
          <a:stretch>
            <a:fillRect/>
          </a:stretch>
        </p:blipFill>
        <p:spPr>
          <a:xfrm>
            <a:off x="4068566" y="4378892"/>
            <a:ext cx="7654247" cy="1649699"/>
          </a:xfrm>
          <a:prstGeom prst="rect">
            <a:avLst/>
          </a:prstGeom>
        </p:spPr>
      </p:pic>
    </p:spTree>
    <p:extLst>
      <p:ext uri="{BB962C8B-B14F-4D97-AF65-F5344CB8AC3E}">
        <p14:creationId xmlns:p14="http://schemas.microsoft.com/office/powerpoint/2010/main" val="243172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62A69-9118-C9E8-2799-E5B214CB44BE}"/>
              </a:ext>
            </a:extLst>
          </p:cNvPr>
          <p:cNvSpPr>
            <a:spLocks noGrp="1"/>
          </p:cNvSpPr>
          <p:nvPr>
            <p:ph type="title"/>
          </p:nvPr>
        </p:nvSpPr>
        <p:spPr/>
        <p:txBody>
          <a:bodyPr/>
          <a:lstStyle/>
          <a:p>
            <a:r>
              <a:rPr lang="en-IN" dirty="0"/>
              <a:t>Six Advantages of Cloud Computing</a:t>
            </a:r>
          </a:p>
        </p:txBody>
      </p:sp>
      <p:sp>
        <p:nvSpPr>
          <p:cNvPr id="3" name="Content Placeholder 2">
            <a:extLst>
              <a:ext uri="{FF2B5EF4-FFF2-40B4-BE49-F238E27FC236}">
                <a16:creationId xmlns:a16="http://schemas.microsoft.com/office/drawing/2014/main" id="{8232CEE7-BED4-3161-67AF-D8419CF38D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0B3B2D9-953E-2C73-22CC-DF7B33823CD2}"/>
              </a:ext>
            </a:extLst>
          </p:cNvPr>
          <p:cNvPicPr>
            <a:picLocks noChangeAspect="1"/>
          </p:cNvPicPr>
          <p:nvPr/>
        </p:nvPicPr>
        <p:blipFill>
          <a:blip r:embed="rId2"/>
          <a:stretch>
            <a:fillRect/>
          </a:stretch>
        </p:blipFill>
        <p:spPr>
          <a:xfrm>
            <a:off x="1030239" y="1348854"/>
            <a:ext cx="10131521" cy="4650400"/>
          </a:xfrm>
          <a:prstGeom prst="rect">
            <a:avLst/>
          </a:prstGeom>
        </p:spPr>
      </p:pic>
    </p:spTree>
    <p:extLst>
      <p:ext uri="{BB962C8B-B14F-4D97-AF65-F5344CB8AC3E}">
        <p14:creationId xmlns:p14="http://schemas.microsoft.com/office/powerpoint/2010/main" val="13809796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07A4-3413-C39C-A684-DF730C17AF77}"/>
              </a:ext>
            </a:extLst>
          </p:cNvPr>
          <p:cNvSpPr>
            <a:spLocks noGrp="1"/>
          </p:cNvSpPr>
          <p:nvPr>
            <p:ph type="title"/>
          </p:nvPr>
        </p:nvSpPr>
        <p:spPr/>
        <p:txBody>
          <a:bodyPr/>
          <a:lstStyle/>
          <a:p>
            <a:r>
              <a:rPr lang="en-IN" dirty="0"/>
              <a:t>Subnet Associations</a:t>
            </a:r>
          </a:p>
        </p:txBody>
      </p:sp>
      <p:sp>
        <p:nvSpPr>
          <p:cNvPr id="3" name="Content Placeholder 2">
            <a:extLst>
              <a:ext uri="{FF2B5EF4-FFF2-40B4-BE49-F238E27FC236}">
                <a16:creationId xmlns:a16="http://schemas.microsoft.com/office/drawing/2014/main" id="{D7A57A04-3750-4D46-398A-4579A6BC884F}"/>
              </a:ext>
            </a:extLst>
          </p:cNvPr>
          <p:cNvSpPr>
            <a:spLocks noGrp="1"/>
          </p:cNvSpPr>
          <p:nvPr>
            <p:ph idx="1"/>
          </p:nvPr>
        </p:nvSpPr>
        <p:spPr/>
        <p:txBody>
          <a:bodyPr/>
          <a:lstStyle/>
          <a:p>
            <a:r>
              <a:rPr lang="en-IN" dirty="0"/>
              <a:t>Click on Subnet associations, you will see entries only for public Ips, not for the private ones</a:t>
            </a:r>
          </a:p>
          <a:p>
            <a:r>
              <a:rPr lang="en-IN" dirty="0"/>
              <a:t>Select the two private Ips and save – It should look like this now</a:t>
            </a:r>
          </a:p>
        </p:txBody>
      </p:sp>
      <p:pic>
        <p:nvPicPr>
          <p:cNvPr id="5" name="Picture 4">
            <a:extLst>
              <a:ext uri="{FF2B5EF4-FFF2-40B4-BE49-F238E27FC236}">
                <a16:creationId xmlns:a16="http://schemas.microsoft.com/office/drawing/2014/main" id="{A4DE63D5-6CFC-8C1C-AA72-0E25E4876DD4}"/>
              </a:ext>
            </a:extLst>
          </p:cNvPr>
          <p:cNvPicPr>
            <a:picLocks noChangeAspect="1"/>
          </p:cNvPicPr>
          <p:nvPr/>
        </p:nvPicPr>
        <p:blipFill>
          <a:blip r:embed="rId2"/>
          <a:stretch>
            <a:fillRect/>
          </a:stretch>
        </p:blipFill>
        <p:spPr>
          <a:xfrm>
            <a:off x="1613042" y="3120526"/>
            <a:ext cx="7873510" cy="3603909"/>
          </a:xfrm>
          <a:prstGeom prst="rect">
            <a:avLst/>
          </a:prstGeom>
        </p:spPr>
      </p:pic>
    </p:spTree>
    <p:extLst>
      <p:ext uri="{BB962C8B-B14F-4D97-AF65-F5344CB8AC3E}">
        <p14:creationId xmlns:p14="http://schemas.microsoft.com/office/powerpoint/2010/main" val="952779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1F928-2F0C-99DD-E690-C4B0C694733D}"/>
              </a:ext>
            </a:extLst>
          </p:cNvPr>
          <p:cNvSpPr>
            <a:spLocks noGrp="1"/>
          </p:cNvSpPr>
          <p:nvPr>
            <p:ph type="title"/>
          </p:nvPr>
        </p:nvSpPr>
        <p:spPr/>
        <p:txBody>
          <a:bodyPr/>
          <a:lstStyle/>
          <a:p>
            <a:r>
              <a:rPr lang="en-IN" dirty="0"/>
              <a:t>Setting up NAT</a:t>
            </a:r>
          </a:p>
        </p:txBody>
      </p:sp>
      <p:sp>
        <p:nvSpPr>
          <p:cNvPr id="3" name="Content Placeholder 2">
            <a:extLst>
              <a:ext uri="{FF2B5EF4-FFF2-40B4-BE49-F238E27FC236}">
                <a16:creationId xmlns:a16="http://schemas.microsoft.com/office/drawing/2014/main" id="{BD0AFFEB-80F8-BBAA-CC87-7B32B0D6CD72}"/>
              </a:ext>
            </a:extLst>
          </p:cNvPr>
          <p:cNvSpPr>
            <a:spLocks noGrp="1"/>
          </p:cNvSpPr>
          <p:nvPr>
            <p:ph idx="1"/>
          </p:nvPr>
        </p:nvSpPr>
        <p:spPr/>
        <p:txBody>
          <a:bodyPr/>
          <a:lstStyle/>
          <a:p>
            <a:r>
              <a:rPr lang="en-IN" dirty="0"/>
              <a:t>Go back to Route tables main option under Virtual private cloud on the left hand side, select Private-RT -&gt; Edit routes</a:t>
            </a:r>
          </a:p>
          <a:p>
            <a:r>
              <a:rPr lang="en-IN" dirty="0"/>
              <a:t>Add 0.0.0.0 and NAT</a:t>
            </a:r>
          </a:p>
        </p:txBody>
      </p:sp>
      <p:pic>
        <p:nvPicPr>
          <p:cNvPr id="5" name="Picture 4">
            <a:extLst>
              <a:ext uri="{FF2B5EF4-FFF2-40B4-BE49-F238E27FC236}">
                <a16:creationId xmlns:a16="http://schemas.microsoft.com/office/drawing/2014/main" id="{CA2F7C21-D8C6-867D-1400-7790629F45E6}"/>
              </a:ext>
            </a:extLst>
          </p:cNvPr>
          <p:cNvPicPr>
            <a:picLocks noChangeAspect="1"/>
          </p:cNvPicPr>
          <p:nvPr/>
        </p:nvPicPr>
        <p:blipFill>
          <a:blip r:embed="rId2"/>
          <a:stretch>
            <a:fillRect/>
          </a:stretch>
        </p:blipFill>
        <p:spPr>
          <a:xfrm>
            <a:off x="922008" y="3564168"/>
            <a:ext cx="10738402" cy="1435174"/>
          </a:xfrm>
          <a:prstGeom prst="rect">
            <a:avLst/>
          </a:prstGeom>
        </p:spPr>
      </p:pic>
    </p:spTree>
    <p:extLst>
      <p:ext uri="{BB962C8B-B14F-4D97-AF65-F5344CB8AC3E}">
        <p14:creationId xmlns:p14="http://schemas.microsoft.com/office/powerpoint/2010/main" val="3018859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975D-AE0A-CD1D-7BB9-9AB2392F5563}"/>
              </a:ext>
            </a:extLst>
          </p:cNvPr>
          <p:cNvSpPr>
            <a:spLocks noGrp="1"/>
          </p:cNvSpPr>
          <p:nvPr>
            <p:ph type="title"/>
          </p:nvPr>
        </p:nvSpPr>
        <p:spPr/>
        <p:txBody>
          <a:bodyPr/>
          <a:lstStyle/>
          <a:p>
            <a:r>
              <a:rPr lang="en-IN" dirty="0"/>
              <a:t>Done!</a:t>
            </a:r>
          </a:p>
        </p:txBody>
      </p:sp>
      <p:sp>
        <p:nvSpPr>
          <p:cNvPr id="3" name="Content Placeholder 2">
            <a:extLst>
              <a:ext uri="{FF2B5EF4-FFF2-40B4-BE49-F238E27FC236}">
                <a16:creationId xmlns:a16="http://schemas.microsoft.com/office/drawing/2014/main" id="{98A054C4-A834-45BB-1647-A5CF2E57DE56}"/>
              </a:ext>
            </a:extLst>
          </p:cNvPr>
          <p:cNvSpPr>
            <a:spLocks noGrp="1"/>
          </p:cNvSpPr>
          <p:nvPr>
            <p:ph idx="1"/>
          </p:nvPr>
        </p:nvSpPr>
        <p:spPr/>
        <p:txBody>
          <a:bodyPr/>
          <a:lstStyle/>
          <a:p>
            <a:r>
              <a:rPr lang="en-IN" dirty="0"/>
              <a:t>Our configuration is ready!</a:t>
            </a:r>
          </a:p>
        </p:txBody>
      </p:sp>
      <p:pic>
        <p:nvPicPr>
          <p:cNvPr id="4" name="Picture 3">
            <a:extLst>
              <a:ext uri="{FF2B5EF4-FFF2-40B4-BE49-F238E27FC236}">
                <a16:creationId xmlns:a16="http://schemas.microsoft.com/office/drawing/2014/main" id="{15C7655C-B439-1530-9D34-F8FCDA696678}"/>
              </a:ext>
            </a:extLst>
          </p:cNvPr>
          <p:cNvPicPr>
            <a:picLocks noChangeAspect="1"/>
          </p:cNvPicPr>
          <p:nvPr/>
        </p:nvPicPr>
        <p:blipFill>
          <a:blip r:embed="rId2"/>
          <a:stretch>
            <a:fillRect/>
          </a:stretch>
        </p:blipFill>
        <p:spPr>
          <a:xfrm>
            <a:off x="447171" y="2350894"/>
            <a:ext cx="10722410" cy="5076929"/>
          </a:xfrm>
          <a:prstGeom prst="rect">
            <a:avLst/>
          </a:prstGeom>
          <a:solidFill>
            <a:schemeClr val="bg1"/>
          </a:solidFill>
        </p:spPr>
      </p:pic>
    </p:spTree>
    <p:extLst>
      <p:ext uri="{BB962C8B-B14F-4D97-AF65-F5344CB8AC3E}">
        <p14:creationId xmlns:p14="http://schemas.microsoft.com/office/powerpoint/2010/main" val="224898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7B1F5-B114-B840-2F12-4DEE91233951}"/>
              </a:ext>
            </a:extLst>
          </p:cNvPr>
          <p:cNvSpPr>
            <a:spLocks noGrp="1"/>
          </p:cNvSpPr>
          <p:nvPr>
            <p:ph type="title"/>
          </p:nvPr>
        </p:nvSpPr>
        <p:spPr/>
        <p:txBody>
          <a:bodyPr/>
          <a:lstStyle/>
          <a:p>
            <a:r>
              <a:rPr lang="en-IN" dirty="0"/>
              <a:t>Clean up (Avoid Billing)</a:t>
            </a:r>
          </a:p>
        </p:txBody>
      </p:sp>
      <p:sp>
        <p:nvSpPr>
          <p:cNvPr id="3" name="Content Placeholder 2">
            <a:extLst>
              <a:ext uri="{FF2B5EF4-FFF2-40B4-BE49-F238E27FC236}">
                <a16:creationId xmlns:a16="http://schemas.microsoft.com/office/drawing/2014/main" id="{3E981D72-EF30-5BC5-1ECE-C536313C30B1}"/>
              </a:ext>
            </a:extLst>
          </p:cNvPr>
          <p:cNvSpPr>
            <a:spLocks noGrp="1"/>
          </p:cNvSpPr>
          <p:nvPr>
            <p:ph idx="1"/>
          </p:nvPr>
        </p:nvSpPr>
        <p:spPr/>
        <p:txBody>
          <a:bodyPr/>
          <a:lstStyle/>
          <a:p>
            <a:r>
              <a:rPr lang="en-IN" dirty="0"/>
              <a:t>Delete NAT (Left menu)</a:t>
            </a:r>
          </a:p>
          <a:p>
            <a:r>
              <a:rPr lang="en-IN" dirty="0"/>
              <a:t>Delete elastic IP (Left menu)</a:t>
            </a:r>
          </a:p>
          <a:p>
            <a:r>
              <a:rPr lang="en-IN" dirty="0"/>
              <a:t>Delete VPC</a:t>
            </a:r>
          </a:p>
        </p:txBody>
      </p:sp>
    </p:spTree>
    <p:extLst>
      <p:ext uri="{BB962C8B-B14F-4D97-AF65-F5344CB8AC3E}">
        <p14:creationId xmlns:p14="http://schemas.microsoft.com/office/powerpoint/2010/main" val="3998189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A7098-DEDF-8366-AA61-3BB50A944E0F}"/>
              </a:ext>
            </a:extLst>
          </p:cNvPr>
          <p:cNvSpPr>
            <a:spLocks noGrp="1"/>
          </p:cNvSpPr>
          <p:nvPr>
            <p:ph type="title"/>
          </p:nvPr>
        </p:nvSpPr>
        <p:spPr/>
        <p:txBody>
          <a:bodyPr/>
          <a:lstStyle/>
          <a:p>
            <a:r>
              <a:rPr lang="en-IN" dirty="0"/>
              <a:t>AWS S3</a:t>
            </a:r>
          </a:p>
        </p:txBody>
      </p:sp>
      <p:sp>
        <p:nvSpPr>
          <p:cNvPr id="5" name="Text Placeholder 4">
            <a:extLst>
              <a:ext uri="{FF2B5EF4-FFF2-40B4-BE49-F238E27FC236}">
                <a16:creationId xmlns:a16="http://schemas.microsoft.com/office/drawing/2014/main" id="{E2E455B5-1877-5D96-574E-88EC0B10DED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68855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385FB4-C8FA-1595-9D1B-600F4B11F4FC}"/>
              </a:ext>
            </a:extLst>
          </p:cNvPr>
          <p:cNvSpPr>
            <a:spLocks noGrp="1"/>
          </p:cNvSpPr>
          <p:nvPr>
            <p:ph type="title"/>
          </p:nvPr>
        </p:nvSpPr>
        <p:spPr/>
        <p:txBody>
          <a:bodyPr/>
          <a:lstStyle/>
          <a:p>
            <a:r>
              <a:rPr lang="en-IN" dirty="0"/>
              <a:t>AWS Storage Options</a:t>
            </a:r>
          </a:p>
        </p:txBody>
      </p:sp>
      <p:sp>
        <p:nvSpPr>
          <p:cNvPr id="5" name="Content Placeholder 4">
            <a:extLst>
              <a:ext uri="{FF2B5EF4-FFF2-40B4-BE49-F238E27FC236}">
                <a16:creationId xmlns:a16="http://schemas.microsoft.com/office/drawing/2014/main" id="{E224806A-E7FF-7B8A-C399-D84497ABE98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2637284-0FA4-83BE-F690-B64A86A3EB02}"/>
              </a:ext>
            </a:extLst>
          </p:cNvPr>
          <p:cNvPicPr>
            <a:picLocks noChangeAspect="1"/>
          </p:cNvPicPr>
          <p:nvPr/>
        </p:nvPicPr>
        <p:blipFill>
          <a:blip r:embed="rId2"/>
          <a:stretch>
            <a:fillRect/>
          </a:stretch>
        </p:blipFill>
        <p:spPr>
          <a:xfrm>
            <a:off x="718089" y="1308756"/>
            <a:ext cx="10939922" cy="4351338"/>
          </a:xfrm>
          <a:prstGeom prst="rect">
            <a:avLst/>
          </a:prstGeom>
        </p:spPr>
      </p:pic>
    </p:spTree>
    <p:extLst>
      <p:ext uri="{BB962C8B-B14F-4D97-AF65-F5344CB8AC3E}">
        <p14:creationId xmlns:p14="http://schemas.microsoft.com/office/powerpoint/2010/main" val="1262520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8E8C-4B27-BDD5-8E49-26C60D54CFA3}"/>
              </a:ext>
            </a:extLst>
          </p:cNvPr>
          <p:cNvSpPr>
            <a:spLocks noGrp="1"/>
          </p:cNvSpPr>
          <p:nvPr>
            <p:ph type="title"/>
          </p:nvPr>
        </p:nvSpPr>
        <p:spPr/>
        <p:txBody>
          <a:bodyPr/>
          <a:lstStyle/>
          <a:p>
            <a:r>
              <a:rPr lang="en-IN" dirty="0"/>
              <a:t>AWS Simple Storage Service (S3)</a:t>
            </a:r>
          </a:p>
        </p:txBody>
      </p:sp>
      <p:sp>
        <p:nvSpPr>
          <p:cNvPr id="3" name="Content Placeholder 2">
            <a:extLst>
              <a:ext uri="{FF2B5EF4-FFF2-40B4-BE49-F238E27FC236}">
                <a16:creationId xmlns:a16="http://schemas.microsoft.com/office/drawing/2014/main" id="{2AA018C5-044C-69ED-1C77-7C2B3BFD272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151A18-85DE-2E49-129F-3FCD11D55739}"/>
              </a:ext>
            </a:extLst>
          </p:cNvPr>
          <p:cNvPicPr>
            <a:picLocks noChangeAspect="1"/>
          </p:cNvPicPr>
          <p:nvPr/>
        </p:nvPicPr>
        <p:blipFill>
          <a:blip r:embed="rId2"/>
          <a:stretch>
            <a:fillRect/>
          </a:stretch>
        </p:blipFill>
        <p:spPr>
          <a:xfrm>
            <a:off x="596096" y="1557926"/>
            <a:ext cx="10757704" cy="4926847"/>
          </a:xfrm>
          <a:prstGeom prst="rect">
            <a:avLst/>
          </a:prstGeom>
        </p:spPr>
      </p:pic>
    </p:spTree>
    <p:extLst>
      <p:ext uri="{BB962C8B-B14F-4D97-AF65-F5344CB8AC3E}">
        <p14:creationId xmlns:p14="http://schemas.microsoft.com/office/powerpoint/2010/main" val="703932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0ACB-D5AE-57D4-6AFF-A431EE578102}"/>
              </a:ext>
            </a:extLst>
          </p:cNvPr>
          <p:cNvSpPr>
            <a:spLocks noGrp="1"/>
          </p:cNvSpPr>
          <p:nvPr>
            <p:ph type="title"/>
          </p:nvPr>
        </p:nvSpPr>
        <p:spPr/>
        <p:txBody>
          <a:bodyPr/>
          <a:lstStyle/>
          <a:p>
            <a:r>
              <a:rPr lang="en-IN" dirty="0"/>
              <a:t>Details about S3</a:t>
            </a:r>
          </a:p>
        </p:txBody>
      </p:sp>
      <p:sp>
        <p:nvSpPr>
          <p:cNvPr id="3" name="Content Placeholder 2">
            <a:extLst>
              <a:ext uri="{FF2B5EF4-FFF2-40B4-BE49-F238E27FC236}">
                <a16:creationId xmlns:a16="http://schemas.microsoft.com/office/drawing/2014/main" id="{F64313F6-D930-F368-5A4C-FE8D3C4CCAE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08D83A3-5A28-1A86-A07A-3979BA326341}"/>
              </a:ext>
            </a:extLst>
          </p:cNvPr>
          <p:cNvPicPr>
            <a:picLocks noChangeAspect="1"/>
          </p:cNvPicPr>
          <p:nvPr/>
        </p:nvPicPr>
        <p:blipFill>
          <a:blip r:embed="rId2"/>
          <a:stretch>
            <a:fillRect/>
          </a:stretch>
        </p:blipFill>
        <p:spPr>
          <a:xfrm>
            <a:off x="568656" y="1515900"/>
            <a:ext cx="11143883" cy="5037127"/>
          </a:xfrm>
          <a:prstGeom prst="rect">
            <a:avLst/>
          </a:prstGeom>
        </p:spPr>
      </p:pic>
    </p:spTree>
    <p:extLst>
      <p:ext uri="{BB962C8B-B14F-4D97-AF65-F5344CB8AC3E}">
        <p14:creationId xmlns:p14="http://schemas.microsoft.com/office/powerpoint/2010/main" val="14476039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E5B2-4C02-3417-5453-6E4FDF72748D}"/>
              </a:ext>
            </a:extLst>
          </p:cNvPr>
          <p:cNvSpPr>
            <a:spLocks noGrp="1"/>
          </p:cNvSpPr>
          <p:nvPr>
            <p:ph type="title"/>
          </p:nvPr>
        </p:nvSpPr>
        <p:spPr/>
        <p:txBody>
          <a:bodyPr/>
          <a:lstStyle/>
          <a:p>
            <a:r>
              <a:rPr lang="en-IN" dirty="0"/>
              <a:t>File Storage versus Object Storage</a:t>
            </a:r>
          </a:p>
        </p:txBody>
      </p:sp>
      <p:sp>
        <p:nvSpPr>
          <p:cNvPr id="3" name="Content Placeholder 2">
            <a:extLst>
              <a:ext uri="{FF2B5EF4-FFF2-40B4-BE49-F238E27FC236}">
                <a16:creationId xmlns:a16="http://schemas.microsoft.com/office/drawing/2014/main" id="{DA7722D8-F1B1-18E6-F94C-B720E92001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3EE58F-C3BA-1D52-B2B5-A7B518CE0C58}"/>
              </a:ext>
            </a:extLst>
          </p:cNvPr>
          <p:cNvPicPr>
            <a:picLocks noChangeAspect="1"/>
          </p:cNvPicPr>
          <p:nvPr/>
        </p:nvPicPr>
        <p:blipFill>
          <a:blip r:embed="rId2"/>
          <a:stretch>
            <a:fillRect/>
          </a:stretch>
        </p:blipFill>
        <p:spPr>
          <a:xfrm>
            <a:off x="143852" y="1507639"/>
            <a:ext cx="11444597" cy="4574662"/>
          </a:xfrm>
          <a:prstGeom prst="rect">
            <a:avLst/>
          </a:prstGeom>
        </p:spPr>
      </p:pic>
    </p:spTree>
    <p:extLst>
      <p:ext uri="{BB962C8B-B14F-4D97-AF65-F5344CB8AC3E}">
        <p14:creationId xmlns:p14="http://schemas.microsoft.com/office/powerpoint/2010/main" val="3627755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9EDB-1A4F-A08C-0B79-0DC5978A7B5B}"/>
              </a:ext>
            </a:extLst>
          </p:cNvPr>
          <p:cNvSpPr>
            <a:spLocks noGrp="1"/>
          </p:cNvSpPr>
          <p:nvPr>
            <p:ph type="title"/>
          </p:nvPr>
        </p:nvSpPr>
        <p:spPr/>
        <p:txBody>
          <a:bodyPr/>
          <a:lstStyle/>
          <a:p>
            <a:r>
              <a:rPr lang="en-IN" dirty="0"/>
              <a:t>S3 Bucket Creation</a:t>
            </a:r>
          </a:p>
        </p:txBody>
      </p:sp>
      <p:sp>
        <p:nvSpPr>
          <p:cNvPr id="3" name="Content Placeholder 2">
            <a:extLst>
              <a:ext uri="{FF2B5EF4-FFF2-40B4-BE49-F238E27FC236}">
                <a16:creationId xmlns:a16="http://schemas.microsoft.com/office/drawing/2014/main" id="{B6E8B45D-5A5D-DC72-9EB4-00B8C6022F75}"/>
              </a:ext>
            </a:extLst>
          </p:cNvPr>
          <p:cNvSpPr>
            <a:spLocks noGrp="1"/>
          </p:cNvSpPr>
          <p:nvPr>
            <p:ph idx="1"/>
          </p:nvPr>
        </p:nvSpPr>
        <p:spPr/>
        <p:txBody>
          <a:bodyPr/>
          <a:lstStyle/>
          <a:p>
            <a:endParaRPr lang="en-IN"/>
          </a:p>
        </p:txBody>
      </p:sp>
      <p:pic>
        <p:nvPicPr>
          <p:cNvPr id="2052" name="Picture 4" descr="AWS-S3">
            <a:extLst>
              <a:ext uri="{FF2B5EF4-FFF2-40B4-BE49-F238E27FC236}">
                <a16:creationId xmlns:a16="http://schemas.microsoft.com/office/drawing/2014/main" id="{03D46692-4AE1-545B-BCEF-674F6D6C4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90" y="2134135"/>
            <a:ext cx="9676974" cy="3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573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AAEF6-DCBC-5C46-30E3-D6F3D8D436AF}"/>
              </a:ext>
            </a:extLst>
          </p:cNvPr>
          <p:cNvSpPr>
            <a:spLocks noGrp="1"/>
          </p:cNvSpPr>
          <p:nvPr>
            <p:ph type="title"/>
          </p:nvPr>
        </p:nvSpPr>
        <p:spPr/>
        <p:txBody>
          <a:bodyPr/>
          <a:lstStyle/>
          <a:p>
            <a:r>
              <a:rPr lang="en-IN" dirty="0"/>
              <a:t>Problems solved by the Cloud</a:t>
            </a:r>
          </a:p>
        </p:txBody>
      </p:sp>
      <p:sp>
        <p:nvSpPr>
          <p:cNvPr id="3" name="Content Placeholder 2">
            <a:extLst>
              <a:ext uri="{FF2B5EF4-FFF2-40B4-BE49-F238E27FC236}">
                <a16:creationId xmlns:a16="http://schemas.microsoft.com/office/drawing/2014/main" id="{34E0BAD8-CB94-DD19-E759-671ED398245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7E9ACE2-05DC-8201-0F2D-9E57773456D1}"/>
              </a:ext>
            </a:extLst>
          </p:cNvPr>
          <p:cNvPicPr>
            <a:picLocks noChangeAspect="1"/>
          </p:cNvPicPr>
          <p:nvPr/>
        </p:nvPicPr>
        <p:blipFill>
          <a:blip r:embed="rId2"/>
          <a:stretch>
            <a:fillRect/>
          </a:stretch>
        </p:blipFill>
        <p:spPr>
          <a:xfrm>
            <a:off x="553648" y="1601775"/>
            <a:ext cx="11084703" cy="4107707"/>
          </a:xfrm>
          <a:prstGeom prst="rect">
            <a:avLst/>
          </a:prstGeom>
        </p:spPr>
      </p:pic>
    </p:spTree>
    <p:extLst>
      <p:ext uri="{BB962C8B-B14F-4D97-AF65-F5344CB8AC3E}">
        <p14:creationId xmlns:p14="http://schemas.microsoft.com/office/powerpoint/2010/main" val="2902057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F416-41F6-727A-FA93-6B59681D2ED7}"/>
              </a:ext>
            </a:extLst>
          </p:cNvPr>
          <p:cNvSpPr>
            <a:spLocks noGrp="1"/>
          </p:cNvSpPr>
          <p:nvPr>
            <p:ph type="title"/>
          </p:nvPr>
        </p:nvSpPr>
        <p:spPr/>
        <p:txBody>
          <a:bodyPr/>
          <a:lstStyle/>
          <a:p>
            <a:r>
              <a:rPr lang="en-IN" dirty="0"/>
              <a:t>Hands-on</a:t>
            </a:r>
          </a:p>
        </p:txBody>
      </p:sp>
      <p:sp>
        <p:nvSpPr>
          <p:cNvPr id="3" name="Content Placeholder 2">
            <a:extLst>
              <a:ext uri="{FF2B5EF4-FFF2-40B4-BE49-F238E27FC236}">
                <a16:creationId xmlns:a16="http://schemas.microsoft.com/office/drawing/2014/main" id="{3AFDE939-53C7-4408-DB65-CE112D8A3133}"/>
              </a:ext>
            </a:extLst>
          </p:cNvPr>
          <p:cNvSpPr>
            <a:spLocks noGrp="1"/>
          </p:cNvSpPr>
          <p:nvPr>
            <p:ph idx="1"/>
          </p:nvPr>
        </p:nvSpPr>
        <p:spPr/>
        <p:txBody>
          <a:bodyPr/>
          <a:lstStyle/>
          <a:p>
            <a:r>
              <a:rPr lang="en-IN" dirty="0"/>
              <a:t>Create an S3 bucket and add a file or two</a:t>
            </a:r>
          </a:p>
        </p:txBody>
      </p:sp>
    </p:spTree>
    <p:extLst>
      <p:ext uri="{BB962C8B-B14F-4D97-AF65-F5344CB8AC3E}">
        <p14:creationId xmlns:p14="http://schemas.microsoft.com/office/powerpoint/2010/main" val="3696986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AF8F6B-F5C4-9F3B-99AF-A6010ACAA1BE}"/>
              </a:ext>
            </a:extLst>
          </p:cNvPr>
          <p:cNvSpPr>
            <a:spLocks noGrp="1"/>
          </p:cNvSpPr>
          <p:nvPr>
            <p:ph type="title"/>
          </p:nvPr>
        </p:nvSpPr>
        <p:spPr/>
        <p:txBody>
          <a:bodyPr/>
          <a:lstStyle/>
          <a:p>
            <a:r>
              <a:rPr lang="en-IN" dirty="0"/>
              <a:t>Serverless and AWS Lambda</a:t>
            </a:r>
          </a:p>
        </p:txBody>
      </p:sp>
      <p:sp>
        <p:nvSpPr>
          <p:cNvPr id="5" name="Text Placeholder 4">
            <a:extLst>
              <a:ext uri="{FF2B5EF4-FFF2-40B4-BE49-F238E27FC236}">
                <a16:creationId xmlns:a16="http://schemas.microsoft.com/office/drawing/2014/main" id="{002B740B-0D82-F2D3-BB4E-54A8E0873E8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56012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D8B5-D8BC-3589-257A-E5E8E2067AEF}"/>
              </a:ext>
            </a:extLst>
          </p:cNvPr>
          <p:cNvSpPr>
            <a:spLocks noGrp="1"/>
          </p:cNvSpPr>
          <p:nvPr>
            <p:ph type="title"/>
          </p:nvPr>
        </p:nvSpPr>
        <p:spPr/>
        <p:txBody>
          <a:bodyPr/>
          <a:lstStyle/>
          <a:p>
            <a:r>
              <a:rPr lang="en-IN" dirty="0"/>
              <a:t>What is Serverless Computing?</a:t>
            </a:r>
          </a:p>
        </p:txBody>
      </p:sp>
      <p:sp>
        <p:nvSpPr>
          <p:cNvPr id="3" name="Content Placeholder 2">
            <a:extLst>
              <a:ext uri="{FF2B5EF4-FFF2-40B4-BE49-F238E27FC236}">
                <a16:creationId xmlns:a16="http://schemas.microsoft.com/office/drawing/2014/main" id="{29BF74DA-27B4-CDED-8B5E-128C4F6221B7}"/>
              </a:ext>
            </a:extLst>
          </p:cNvPr>
          <p:cNvSpPr>
            <a:spLocks noGrp="1"/>
          </p:cNvSpPr>
          <p:nvPr>
            <p:ph idx="1"/>
          </p:nvPr>
        </p:nvSpPr>
        <p:spPr/>
        <p:txBody>
          <a:bodyPr/>
          <a:lstStyle/>
          <a:p>
            <a:r>
              <a:rPr lang="en-IN" dirty="0"/>
              <a:t>Serverless does not mean </a:t>
            </a:r>
            <a:r>
              <a:rPr lang="en-IN" i="1" dirty="0"/>
              <a:t>no server</a:t>
            </a:r>
          </a:p>
          <a:p>
            <a:r>
              <a:rPr lang="en-IN" dirty="0"/>
              <a:t>Serverless means </a:t>
            </a:r>
            <a:r>
              <a:rPr lang="en-IN" i="1" dirty="0"/>
              <a:t>the developers do not have to worry about servers</a:t>
            </a:r>
            <a:endParaRPr lang="en-IN" dirty="0"/>
          </a:p>
          <a:p>
            <a:r>
              <a:rPr lang="en-IN" dirty="0"/>
              <a:t>Developers just need to deploy code</a:t>
            </a:r>
          </a:p>
          <a:p>
            <a:r>
              <a:rPr lang="en-IN" dirty="0"/>
              <a:t>AWS will manage the servers</a:t>
            </a:r>
          </a:p>
          <a:p>
            <a:endParaRPr lang="en-IN" dirty="0"/>
          </a:p>
        </p:txBody>
      </p:sp>
    </p:spTree>
    <p:extLst>
      <p:ext uri="{BB962C8B-B14F-4D97-AF65-F5344CB8AC3E}">
        <p14:creationId xmlns:p14="http://schemas.microsoft.com/office/powerpoint/2010/main" val="10551640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D8B5-D8BC-3589-257A-E5E8E2067AEF}"/>
              </a:ext>
            </a:extLst>
          </p:cNvPr>
          <p:cNvSpPr>
            <a:spLocks noGrp="1"/>
          </p:cNvSpPr>
          <p:nvPr>
            <p:ph type="title"/>
          </p:nvPr>
        </p:nvSpPr>
        <p:spPr/>
        <p:txBody>
          <a:bodyPr/>
          <a:lstStyle/>
          <a:p>
            <a:r>
              <a:rPr lang="en-IN" dirty="0"/>
              <a:t>Lambda Overview</a:t>
            </a:r>
          </a:p>
        </p:txBody>
      </p:sp>
      <p:sp>
        <p:nvSpPr>
          <p:cNvPr id="4" name="Content Placeholder 3">
            <a:extLst>
              <a:ext uri="{FF2B5EF4-FFF2-40B4-BE49-F238E27FC236}">
                <a16:creationId xmlns:a16="http://schemas.microsoft.com/office/drawing/2014/main" id="{FBD5F283-2996-58C8-1789-C80FF3AD9696}"/>
              </a:ext>
            </a:extLst>
          </p:cNvPr>
          <p:cNvSpPr>
            <a:spLocks noGrp="1"/>
          </p:cNvSpPr>
          <p:nvPr>
            <p:ph idx="1"/>
          </p:nvPr>
        </p:nvSpPr>
        <p:spPr/>
        <p:txBody>
          <a:bodyPr/>
          <a:lstStyle/>
          <a:p>
            <a:r>
              <a:rPr lang="en-IN" b="1" dirty="0"/>
              <a:t>AWS Lambda</a:t>
            </a:r>
            <a:r>
              <a:rPr lang="en-IN" dirty="0"/>
              <a:t> is a </a:t>
            </a:r>
            <a:r>
              <a:rPr lang="en-IN" b="1" dirty="0"/>
              <a:t>serverless compute service</a:t>
            </a:r>
          </a:p>
          <a:p>
            <a:endParaRPr lang="en-IN" dirty="0"/>
          </a:p>
          <a:p>
            <a:endParaRPr lang="en-IN" dirty="0"/>
          </a:p>
          <a:p>
            <a:endParaRPr lang="en-IN" dirty="0"/>
          </a:p>
          <a:p>
            <a:endParaRPr lang="en-IN" dirty="0"/>
          </a:p>
          <a:p>
            <a:endParaRPr lang="en-IN" dirty="0"/>
          </a:p>
          <a:p>
            <a:r>
              <a:rPr lang="en-IN" dirty="0"/>
              <a:t>Developer uploads some code – no payment at this stage</a:t>
            </a:r>
          </a:p>
          <a:p>
            <a:r>
              <a:rPr lang="en-IN" dirty="0"/>
              <a:t>Charges only apply to the </a:t>
            </a:r>
            <a:r>
              <a:rPr lang="en-IN" i="1" dirty="0"/>
              <a:t>usage</a:t>
            </a:r>
            <a:r>
              <a:rPr lang="en-IN" dirty="0"/>
              <a:t> of the code</a:t>
            </a:r>
          </a:p>
          <a:p>
            <a:endParaRPr lang="en-IN" dirty="0"/>
          </a:p>
        </p:txBody>
      </p:sp>
      <p:pic>
        <p:nvPicPr>
          <p:cNvPr id="7" name="Picture 6">
            <a:extLst>
              <a:ext uri="{FF2B5EF4-FFF2-40B4-BE49-F238E27FC236}">
                <a16:creationId xmlns:a16="http://schemas.microsoft.com/office/drawing/2014/main" id="{B2D66B3B-E100-F49A-5074-A8CB925F6553}"/>
              </a:ext>
            </a:extLst>
          </p:cNvPr>
          <p:cNvPicPr>
            <a:picLocks noChangeAspect="1"/>
          </p:cNvPicPr>
          <p:nvPr/>
        </p:nvPicPr>
        <p:blipFill>
          <a:blip r:embed="rId2"/>
          <a:stretch>
            <a:fillRect/>
          </a:stretch>
        </p:blipFill>
        <p:spPr>
          <a:xfrm>
            <a:off x="1430716" y="2447874"/>
            <a:ext cx="4970084" cy="2445471"/>
          </a:xfrm>
          <a:prstGeom prst="rect">
            <a:avLst/>
          </a:prstGeom>
        </p:spPr>
      </p:pic>
    </p:spTree>
    <p:extLst>
      <p:ext uri="{BB962C8B-B14F-4D97-AF65-F5344CB8AC3E}">
        <p14:creationId xmlns:p14="http://schemas.microsoft.com/office/powerpoint/2010/main" val="2411275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D8B5-D8BC-3589-257A-E5E8E2067AEF}"/>
              </a:ext>
            </a:extLst>
          </p:cNvPr>
          <p:cNvSpPr>
            <a:spLocks noGrp="1"/>
          </p:cNvSpPr>
          <p:nvPr>
            <p:ph type="title"/>
          </p:nvPr>
        </p:nvSpPr>
        <p:spPr/>
        <p:txBody>
          <a:bodyPr/>
          <a:lstStyle/>
          <a:p>
            <a:r>
              <a:rPr lang="en-IN" dirty="0"/>
              <a:t>Lambda Overview</a:t>
            </a:r>
          </a:p>
        </p:txBody>
      </p:sp>
      <p:sp>
        <p:nvSpPr>
          <p:cNvPr id="4" name="Content Placeholder 3">
            <a:extLst>
              <a:ext uri="{FF2B5EF4-FFF2-40B4-BE49-F238E27FC236}">
                <a16:creationId xmlns:a16="http://schemas.microsoft.com/office/drawing/2014/main" id="{FBD5F283-2996-58C8-1789-C80FF3AD9696}"/>
              </a:ext>
            </a:extLst>
          </p:cNvPr>
          <p:cNvSpPr>
            <a:spLocks noGrp="1"/>
          </p:cNvSpPr>
          <p:nvPr>
            <p:ph idx="1"/>
          </p:nvPr>
        </p:nvSpPr>
        <p:spPr/>
        <p:txBody>
          <a:bodyPr/>
          <a:lstStyle/>
          <a:p>
            <a:r>
              <a:rPr lang="en-IN" dirty="0"/>
              <a:t>An event occurs</a:t>
            </a:r>
          </a:p>
          <a:p>
            <a:r>
              <a:rPr lang="en-IN" dirty="0"/>
              <a:t>Triggers the Lambda function </a:t>
            </a:r>
          </a:p>
          <a:p>
            <a:r>
              <a:rPr lang="en-IN" dirty="0"/>
              <a:t>It can run for max 15 mins</a:t>
            </a:r>
          </a:p>
          <a:p>
            <a:endParaRPr lang="en-IN" dirty="0"/>
          </a:p>
          <a:p>
            <a:endParaRPr lang="en-IN" dirty="0"/>
          </a:p>
          <a:p>
            <a:endParaRPr lang="en-IN" dirty="0"/>
          </a:p>
        </p:txBody>
      </p:sp>
      <p:pic>
        <p:nvPicPr>
          <p:cNvPr id="8" name="Picture 7">
            <a:extLst>
              <a:ext uri="{FF2B5EF4-FFF2-40B4-BE49-F238E27FC236}">
                <a16:creationId xmlns:a16="http://schemas.microsoft.com/office/drawing/2014/main" id="{E869B332-0E71-F439-DCB2-9D908439F069}"/>
              </a:ext>
            </a:extLst>
          </p:cNvPr>
          <p:cNvPicPr>
            <a:picLocks noChangeAspect="1"/>
          </p:cNvPicPr>
          <p:nvPr/>
        </p:nvPicPr>
        <p:blipFill>
          <a:blip r:embed="rId2"/>
          <a:stretch>
            <a:fillRect/>
          </a:stretch>
        </p:blipFill>
        <p:spPr>
          <a:xfrm>
            <a:off x="5709390" y="1329850"/>
            <a:ext cx="5848651" cy="1835244"/>
          </a:xfrm>
          <a:prstGeom prst="rect">
            <a:avLst/>
          </a:prstGeom>
        </p:spPr>
      </p:pic>
      <p:pic>
        <p:nvPicPr>
          <p:cNvPr id="10" name="Picture 9">
            <a:extLst>
              <a:ext uri="{FF2B5EF4-FFF2-40B4-BE49-F238E27FC236}">
                <a16:creationId xmlns:a16="http://schemas.microsoft.com/office/drawing/2014/main" id="{D3C29C7C-79BB-8C59-0997-33378383155D}"/>
              </a:ext>
            </a:extLst>
          </p:cNvPr>
          <p:cNvPicPr>
            <a:picLocks noChangeAspect="1"/>
          </p:cNvPicPr>
          <p:nvPr/>
        </p:nvPicPr>
        <p:blipFill>
          <a:blip r:embed="rId3"/>
          <a:stretch>
            <a:fillRect/>
          </a:stretch>
        </p:blipFill>
        <p:spPr>
          <a:xfrm>
            <a:off x="5715225" y="3387511"/>
            <a:ext cx="5740695" cy="2660787"/>
          </a:xfrm>
          <a:prstGeom prst="rect">
            <a:avLst/>
          </a:prstGeom>
        </p:spPr>
      </p:pic>
    </p:spTree>
    <p:extLst>
      <p:ext uri="{BB962C8B-B14F-4D97-AF65-F5344CB8AC3E}">
        <p14:creationId xmlns:p14="http://schemas.microsoft.com/office/powerpoint/2010/main" val="9507397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1552-4FEF-FB84-A73E-681E0B978552}"/>
              </a:ext>
            </a:extLst>
          </p:cNvPr>
          <p:cNvSpPr>
            <a:spLocks noGrp="1"/>
          </p:cNvSpPr>
          <p:nvPr>
            <p:ph type="title"/>
          </p:nvPr>
        </p:nvSpPr>
        <p:spPr/>
        <p:txBody>
          <a:bodyPr/>
          <a:lstStyle/>
          <a:p>
            <a:r>
              <a:rPr lang="en-IN" dirty="0"/>
              <a:t>Hands-on</a:t>
            </a:r>
          </a:p>
        </p:txBody>
      </p:sp>
      <p:sp>
        <p:nvSpPr>
          <p:cNvPr id="3" name="Content Placeholder 2">
            <a:extLst>
              <a:ext uri="{FF2B5EF4-FFF2-40B4-BE49-F238E27FC236}">
                <a16:creationId xmlns:a16="http://schemas.microsoft.com/office/drawing/2014/main" id="{D60D5FE5-99EE-1C44-5B31-A658F7EB2797}"/>
              </a:ext>
            </a:extLst>
          </p:cNvPr>
          <p:cNvSpPr>
            <a:spLocks noGrp="1"/>
          </p:cNvSpPr>
          <p:nvPr>
            <p:ph idx="1"/>
          </p:nvPr>
        </p:nvSpPr>
        <p:spPr/>
        <p:txBody>
          <a:bodyPr>
            <a:normAutofit fontScale="92500" lnSpcReduction="10000"/>
          </a:bodyPr>
          <a:lstStyle/>
          <a:p>
            <a:r>
              <a:rPr lang="en-IN" dirty="0"/>
              <a:t>Ensure you have an AWS S3 bucket and an object (file) in it</a:t>
            </a:r>
          </a:p>
          <a:p>
            <a:r>
              <a:rPr lang="en-IN" dirty="0"/>
              <a:t>Create an IAM execution role</a:t>
            </a:r>
          </a:p>
          <a:p>
            <a:pPr lvl="1"/>
            <a:r>
              <a:rPr lang="en-IN" dirty="0"/>
              <a:t>Search for </a:t>
            </a:r>
            <a:r>
              <a:rPr lang="en-IN" i="1" dirty="0"/>
              <a:t>roles</a:t>
            </a:r>
            <a:r>
              <a:rPr lang="en-IN" dirty="0"/>
              <a:t>, you will see it under IAM-Roles, click on it</a:t>
            </a:r>
          </a:p>
          <a:p>
            <a:pPr lvl="1"/>
            <a:r>
              <a:rPr lang="en-US" dirty="0"/>
              <a:t>Choose Create role</a:t>
            </a:r>
          </a:p>
          <a:p>
            <a:pPr lvl="1"/>
            <a:r>
              <a:rPr lang="en-US" dirty="0"/>
              <a:t>Trusted entity type – AWS service</a:t>
            </a:r>
          </a:p>
          <a:p>
            <a:pPr lvl="1"/>
            <a:r>
              <a:rPr lang="en-US" dirty="0"/>
              <a:t>Use case – Lambda, then Next button</a:t>
            </a:r>
          </a:p>
          <a:p>
            <a:pPr lvl="1"/>
            <a:r>
              <a:rPr lang="en-US" dirty="0"/>
              <a:t>On the Add permissions page, type s3 in the search box. Select the checkbox next to the AmazonS3FullAccess managed AWS policy</a:t>
            </a:r>
          </a:p>
          <a:p>
            <a:pPr lvl="1"/>
            <a:r>
              <a:rPr lang="en-US" dirty="0"/>
              <a:t>Still on the Add permissions page, remove the previous s3 search filter and type basic in the search box. Select the checkbox next to the </a:t>
            </a:r>
            <a:r>
              <a:rPr lang="en-US" dirty="0" err="1"/>
              <a:t>AWSLambdaBasicExecutionRole</a:t>
            </a:r>
            <a:r>
              <a:rPr lang="en-US" dirty="0"/>
              <a:t> managed AWS policy. Choose Next.</a:t>
            </a:r>
          </a:p>
          <a:p>
            <a:pPr lvl="1"/>
            <a:r>
              <a:rPr lang="en-US" dirty="0"/>
              <a:t>On the Name, review, and create page, enter my-s3-function-role. Choose Create role.</a:t>
            </a:r>
            <a:endParaRPr lang="en-IN" dirty="0"/>
          </a:p>
        </p:txBody>
      </p:sp>
    </p:spTree>
    <p:extLst>
      <p:ext uri="{BB962C8B-B14F-4D97-AF65-F5344CB8AC3E}">
        <p14:creationId xmlns:p14="http://schemas.microsoft.com/office/powerpoint/2010/main" val="36581814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D36B-646E-4995-008C-E08BB6D27F86}"/>
              </a:ext>
            </a:extLst>
          </p:cNvPr>
          <p:cNvSpPr>
            <a:spLocks noGrp="1"/>
          </p:cNvSpPr>
          <p:nvPr>
            <p:ph type="title"/>
          </p:nvPr>
        </p:nvSpPr>
        <p:spPr/>
        <p:txBody>
          <a:bodyPr/>
          <a:lstStyle/>
          <a:p>
            <a:r>
              <a:rPr lang="en-IN" dirty="0"/>
              <a:t>Create Lambda Function</a:t>
            </a:r>
          </a:p>
        </p:txBody>
      </p:sp>
      <p:sp>
        <p:nvSpPr>
          <p:cNvPr id="3" name="Content Placeholder 2">
            <a:extLst>
              <a:ext uri="{FF2B5EF4-FFF2-40B4-BE49-F238E27FC236}">
                <a16:creationId xmlns:a16="http://schemas.microsoft.com/office/drawing/2014/main" id="{A0811981-DB94-A7A2-186E-AA71BBF4AF5C}"/>
              </a:ext>
            </a:extLst>
          </p:cNvPr>
          <p:cNvSpPr>
            <a:spLocks noGrp="1"/>
          </p:cNvSpPr>
          <p:nvPr>
            <p:ph idx="1"/>
          </p:nvPr>
        </p:nvSpPr>
        <p:spPr/>
        <p:txBody>
          <a:bodyPr>
            <a:normAutofit fontScale="92500" lnSpcReduction="10000"/>
          </a:bodyPr>
          <a:lstStyle/>
          <a:p>
            <a:r>
              <a:rPr lang="en-US" dirty="0"/>
              <a:t>Open the Functions page of the Lambda console.</a:t>
            </a:r>
          </a:p>
          <a:p>
            <a:r>
              <a:rPr lang="en-US" dirty="0"/>
              <a:t>Choose Create function.</a:t>
            </a:r>
          </a:p>
          <a:p>
            <a:r>
              <a:rPr lang="en-US" dirty="0"/>
              <a:t>Choose Author from scratch.</a:t>
            </a:r>
          </a:p>
          <a:p>
            <a:r>
              <a:rPr lang="en-US" dirty="0"/>
              <a:t>Under Basic information, do the following:</a:t>
            </a:r>
          </a:p>
          <a:p>
            <a:r>
              <a:rPr lang="en-US" dirty="0"/>
              <a:t>For Function name, enter my-s3-function.</a:t>
            </a:r>
          </a:p>
          <a:p>
            <a:r>
              <a:rPr lang="en-US" dirty="0"/>
              <a:t>For Runtime, choose Python 3.9.</a:t>
            </a:r>
          </a:p>
          <a:p>
            <a:r>
              <a:rPr lang="en-US" dirty="0"/>
              <a:t>For Architecture, enter x86_64.</a:t>
            </a:r>
          </a:p>
          <a:p>
            <a:r>
              <a:rPr lang="en-US" dirty="0"/>
              <a:t>Expand the Change default execution role tab. Choose Use an existing role, then choose the my-s3-function-role you created earlier.</a:t>
            </a:r>
          </a:p>
          <a:p>
            <a:r>
              <a:rPr lang="en-US" dirty="0"/>
              <a:t>Choose Create function.</a:t>
            </a:r>
            <a:endParaRPr lang="en-IN" dirty="0"/>
          </a:p>
        </p:txBody>
      </p:sp>
    </p:spTree>
    <p:extLst>
      <p:ext uri="{BB962C8B-B14F-4D97-AF65-F5344CB8AC3E}">
        <p14:creationId xmlns:p14="http://schemas.microsoft.com/office/powerpoint/2010/main" val="42512087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5B91-6E5E-CA0C-F9CC-3CEA81D5E202}"/>
              </a:ext>
            </a:extLst>
          </p:cNvPr>
          <p:cNvSpPr>
            <a:spLocks noGrp="1"/>
          </p:cNvSpPr>
          <p:nvPr>
            <p:ph type="title"/>
          </p:nvPr>
        </p:nvSpPr>
        <p:spPr/>
        <p:txBody>
          <a:bodyPr/>
          <a:lstStyle/>
          <a:p>
            <a:r>
              <a:rPr lang="en-IN" dirty="0"/>
              <a:t>Create Amazon S3 Trigger</a:t>
            </a:r>
          </a:p>
        </p:txBody>
      </p:sp>
      <p:sp>
        <p:nvSpPr>
          <p:cNvPr id="3" name="Content Placeholder 2">
            <a:extLst>
              <a:ext uri="{FF2B5EF4-FFF2-40B4-BE49-F238E27FC236}">
                <a16:creationId xmlns:a16="http://schemas.microsoft.com/office/drawing/2014/main" id="{9A5ED9DC-94BF-E232-E147-24BBE8A2E957}"/>
              </a:ext>
            </a:extLst>
          </p:cNvPr>
          <p:cNvSpPr>
            <a:spLocks noGrp="1"/>
          </p:cNvSpPr>
          <p:nvPr>
            <p:ph idx="1"/>
          </p:nvPr>
        </p:nvSpPr>
        <p:spPr/>
        <p:txBody>
          <a:bodyPr>
            <a:normAutofit/>
          </a:bodyPr>
          <a:lstStyle/>
          <a:p>
            <a:r>
              <a:rPr lang="en-US" dirty="0"/>
              <a:t>In the Functions page of the Lambda console, choose the function (my-s3-function) that you created earlier.</a:t>
            </a:r>
          </a:p>
          <a:p>
            <a:r>
              <a:rPr lang="en-US" dirty="0"/>
              <a:t>Choose Add trigger.</a:t>
            </a:r>
          </a:p>
          <a:p>
            <a:r>
              <a:rPr lang="en-US" dirty="0"/>
              <a:t>Choose S3 as the source.</a:t>
            </a:r>
          </a:p>
          <a:p>
            <a:r>
              <a:rPr lang="en-US" dirty="0"/>
              <a:t>For Bucket, choose the bucket you created earlier. Keep the other default settings.</a:t>
            </a:r>
          </a:p>
          <a:p>
            <a:r>
              <a:rPr lang="en-US" dirty="0"/>
              <a:t>Acknowledge the Recursive invocation warning.</a:t>
            </a:r>
          </a:p>
          <a:p>
            <a:r>
              <a:rPr lang="en-US" dirty="0"/>
              <a:t>Choose Add.</a:t>
            </a:r>
            <a:endParaRPr lang="en-IN" dirty="0"/>
          </a:p>
        </p:txBody>
      </p:sp>
    </p:spTree>
    <p:extLst>
      <p:ext uri="{BB962C8B-B14F-4D97-AF65-F5344CB8AC3E}">
        <p14:creationId xmlns:p14="http://schemas.microsoft.com/office/powerpoint/2010/main" val="12513179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78659-5954-ABC5-C4AF-38C4302B5E2A}"/>
              </a:ext>
            </a:extLst>
          </p:cNvPr>
          <p:cNvSpPr>
            <a:spLocks noGrp="1"/>
          </p:cNvSpPr>
          <p:nvPr>
            <p:ph type="title"/>
          </p:nvPr>
        </p:nvSpPr>
        <p:spPr/>
        <p:txBody>
          <a:bodyPr/>
          <a:lstStyle/>
          <a:p>
            <a:r>
              <a:rPr lang="en-IN" dirty="0"/>
              <a:t>Write the Functions Code</a:t>
            </a:r>
          </a:p>
        </p:txBody>
      </p:sp>
      <p:sp>
        <p:nvSpPr>
          <p:cNvPr id="3" name="Content Placeholder 2">
            <a:extLst>
              <a:ext uri="{FF2B5EF4-FFF2-40B4-BE49-F238E27FC236}">
                <a16:creationId xmlns:a16="http://schemas.microsoft.com/office/drawing/2014/main" id="{96D651FB-B27D-24CB-E11B-7A41076A8D0E}"/>
              </a:ext>
            </a:extLst>
          </p:cNvPr>
          <p:cNvSpPr>
            <a:spLocks noGrp="1"/>
          </p:cNvSpPr>
          <p:nvPr>
            <p:ph idx="1"/>
          </p:nvPr>
        </p:nvSpPr>
        <p:spPr/>
        <p:txBody>
          <a:bodyPr/>
          <a:lstStyle/>
          <a:p>
            <a:r>
              <a:rPr lang="en-US" dirty="0"/>
              <a:t>Your Lambda function will retrieve the source S3 bucket name and the key name of the uploaded object from the event parameter that it receives. </a:t>
            </a:r>
          </a:p>
          <a:p>
            <a:r>
              <a:rPr lang="en-US" dirty="0"/>
              <a:t>The function uses the Amazon S3 </a:t>
            </a:r>
            <a:r>
              <a:rPr lang="en-US" dirty="0" err="1"/>
              <a:t>getObject</a:t>
            </a:r>
            <a:r>
              <a:rPr lang="en-US" dirty="0"/>
              <a:t> API to retrieve the content type of the object.</a:t>
            </a:r>
          </a:p>
          <a:p>
            <a:r>
              <a:rPr lang="en-US" dirty="0"/>
              <a:t>Visit </a:t>
            </a:r>
            <a:r>
              <a:rPr lang="en-US" dirty="0">
                <a:hlinkClick r:id="rId2"/>
              </a:rPr>
              <a:t>https://serverlessland.com/snippets/integration-s3-to-lambda?utm_source=aws&amp;utm_medium=link&amp;utm_campaign=python&amp;utm_id=docsamples&amp;tab=python</a:t>
            </a:r>
            <a:endParaRPr lang="en-US" dirty="0"/>
          </a:p>
          <a:p>
            <a:pPr lvl="1"/>
            <a:r>
              <a:rPr lang="en-US" dirty="0"/>
              <a:t>Copy the code and paste it in lambda_functions.py</a:t>
            </a:r>
          </a:p>
          <a:p>
            <a:pPr lvl="1"/>
            <a:r>
              <a:rPr lang="en-US" dirty="0"/>
              <a:t>Click Deploy</a:t>
            </a:r>
            <a:endParaRPr lang="en-IN" dirty="0"/>
          </a:p>
        </p:txBody>
      </p:sp>
    </p:spTree>
    <p:extLst>
      <p:ext uri="{BB962C8B-B14F-4D97-AF65-F5344CB8AC3E}">
        <p14:creationId xmlns:p14="http://schemas.microsoft.com/office/powerpoint/2010/main" val="1834754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94E20-65A5-D0B1-965A-7074A6469EAF}"/>
              </a:ext>
            </a:extLst>
          </p:cNvPr>
          <p:cNvSpPr>
            <a:spLocks noGrp="1"/>
          </p:cNvSpPr>
          <p:nvPr>
            <p:ph type="title"/>
          </p:nvPr>
        </p:nvSpPr>
        <p:spPr/>
        <p:txBody>
          <a:bodyPr/>
          <a:lstStyle/>
          <a:p>
            <a:r>
              <a:rPr lang="en-IN" dirty="0"/>
              <a:t>Test the Lambda Function using S3 Trigger</a:t>
            </a:r>
          </a:p>
        </p:txBody>
      </p:sp>
      <p:sp>
        <p:nvSpPr>
          <p:cNvPr id="3" name="Content Placeholder 2">
            <a:extLst>
              <a:ext uri="{FF2B5EF4-FFF2-40B4-BE49-F238E27FC236}">
                <a16:creationId xmlns:a16="http://schemas.microsoft.com/office/drawing/2014/main" id="{E41D3EE0-6E5B-0B7C-95AF-528851E186A8}"/>
              </a:ext>
            </a:extLst>
          </p:cNvPr>
          <p:cNvSpPr>
            <a:spLocks noGrp="1"/>
          </p:cNvSpPr>
          <p:nvPr>
            <p:ph idx="1"/>
          </p:nvPr>
        </p:nvSpPr>
        <p:spPr/>
        <p:txBody>
          <a:bodyPr>
            <a:normAutofit fontScale="92500"/>
          </a:bodyPr>
          <a:lstStyle/>
          <a:p>
            <a:r>
              <a:rPr lang="en-US" dirty="0"/>
              <a:t>On the Buckets page of the Amazon S3 console, choose the name of the source bucket that you created earlier.</a:t>
            </a:r>
          </a:p>
          <a:p>
            <a:r>
              <a:rPr lang="en-US" dirty="0"/>
              <a:t>On the Upload page, upload more .jpg or .</a:t>
            </a:r>
            <a:r>
              <a:rPr lang="en-US" dirty="0" err="1"/>
              <a:t>png</a:t>
            </a:r>
            <a:r>
              <a:rPr lang="en-US" dirty="0"/>
              <a:t> image files to the bucket.</a:t>
            </a:r>
          </a:p>
          <a:p>
            <a:r>
              <a:rPr lang="en-US" dirty="0"/>
              <a:t>Open the Functions page of the Lambda console.</a:t>
            </a:r>
          </a:p>
          <a:p>
            <a:r>
              <a:rPr lang="en-US" dirty="0"/>
              <a:t>Choose the name of your function (my-s3-function).</a:t>
            </a:r>
          </a:p>
          <a:p>
            <a:r>
              <a:rPr lang="en-US" dirty="0"/>
              <a:t>To verify that the function ran once for each file that you uploaded, choose the Monitor tab. This page shows graphs for the metrics that Lambda sends to CloudWatch. The count in the Invocations graph should match the number of files that you uploaded to the Amazon S3 bucket.</a:t>
            </a:r>
            <a:endParaRPr lang="en-IN" dirty="0"/>
          </a:p>
        </p:txBody>
      </p:sp>
    </p:spTree>
    <p:extLst>
      <p:ext uri="{BB962C8B-B14F-4D97-AF65-F5344CB8AC3E}">
        <p14:creationId xmlns:p14="http://schemas.microsoft.com/office/powerpoint/2010/main" val="1694868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FC5D8-ADBE-F65F-F8DA-3E155CD8BF05}"/>
              </a:ext>
            </a:extLst>
          </p:cNvPr>
          <p:cNvSpPr>
            <a:spLocks noGrp="1"/>
          </p:cNvSpPr>
          <p:nvPr>
            <p:ph type="title"/>
          </p:nvPr>
        </p:nvSpPr>
        <p:spPr/>
        <p:txBody>
          <a:bodyPr/>
          <a:lstStyle/>
          <a:p>
            <a:r>
              <a:rPr lang="en-IN" dirty="0"/>
              <a:t>NIST Definition</a:t>
            </a:r>
          </a:p>
        </p:txBody>
      </p:sp>
      <p:sp>
        <p:nvSpPr>
          <p:cNvPr id="5" name="Content Placeholder 4">
            <a:extLst>
              <a:ext uri="{FF2B5EF4-FFF2-40B4-BE49-F238E27FC236}">
                <a16:creationId xmlns:a16="http://schemas.microsoft.com/office/drawing/2014/main" id="{D6229609-14F9-700D-B13D-6D1078903DFD}"/>
              </a:ext>
            </a:extLst>
          </p:cNvPr>
          <p:cNvSpPr>
            <a:spLocks noGrp="1"/>
          </p:cNvSpPr>
          <p:nvPr>
            <p:ph idx="1"/>
          </p:nvPr>
        </p:nvSpPr>
        <p:spPr/>
        <p:txBody>
          <a:bodyPr/>
          <a:lstStyle/>
          <a:p>
            <a:r>
              <a:rPr lang="en-US"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IN" dirty="0"/>
          </a:p>
        </p:txBody>
      </p:sp>
    </p:spTree>
    <p:extLst>
      <p:ext uri="{BB962C8B-B14F-4D97-AF65-F5344CB8AC3E}">
        <p14:creationId xmlns:p14="http://schemas.microsoft.com/office/powerpoint/2010/main" val="15411886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6EEB-57D4-AC7D-6F64-FD66BB93A9DA}"/>
              </a:ext>
            </a:extLst>
          </p:cNvPr>
          <p:cNvSpPr>
            <a:spLocks noGrp="1"/>
          </p:cNvSpPr>
          <p:nvPr>
            <p:ph type="title"/>
          </p:nvPr>
        </p:nvSpPr>
        <p:spPr/>
        <p:txBody>
          <a:bodyPr/>
          <a:lstStyle/>
          <a:p>
            <a:r>
              <a:rPr lang="en-IN" dirty="0"/>
              <a:t>Clean up</a:t>
            </a:r>
          </a:p>
        </p:txBody>
      </p:sp>
      <p:sp>
        <p:nvSpPr>
          <p:cNvPr id="3" name="Content Placeholder 2">
            <a:extLst>
              <a:ext uri="{FF2B5EF4-FFF2-40B4-BE49-F238E27FC236}">
                <a16:creationId xmlns:a16="http://schemas.microsoft.com/office/drawing/2014/main" id="{DFBD2AF7-38D6-961C-3A6B-E3935563F392}"/>
              </a:ext>
            </a:extLst>
          </p:cNvPr>
          <p:cNvSpPr>
            <a:spLocks noGrp="1"/>
          </p:cNvSpPr>
          <p:nvPr>
            <p:ph idx="1"/>
          </p:nvPr>
        </p:nvSpPr>
        <p:spPr/>
        <p:txBody>
          <a:bodyPr/>
          <a:lstStyle/>
          <a:p>
            <a:r>
              <a:rPr lang="en-IN" dirty="0"/>
              <a:t>Delete the Lambda function</a:t>
            </a:r>
          </a:p>
          <a:p>
            <a:r>
              <a:rPr lang="en-IN" dirty="0"/>
              <a:t>Empty the S3 bucket</a:t>
            </a:r>
          </a:p>
          <a:p>
            <a:r>
              <a:rPr lang="en-IN" dirty="0"/>
              <a:t>Delete the S3 bucket</a:t>
            </a:r>
          </a:p>
        </p:txBody>
      </p:sp>
    </p:spTree>
    <p:extLst>
      <p:ext uri="{BB962C8B-B14F-4D97-AF65-F5344CB8AC3E}">
        <p14:creationId xmlns:p14="http://schemas.microsoft.com/office/powerpoint/2010/main" val="16929710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1FB661-FA32-2602-7DD9-0A4FE0919DC7}"/>
              </a:ext>
            </a:extLst>
          </p:cNvPr>
          <p:cNvSpPr>
            <a:spLocks noGrp="1"/>
          </p:cNvSpPr>
          <p:nvPr>
            <p:ph type="title"/>
          </p:nvPr>
        </p:nvSpPr>
        <p:spPr/>
        <p:txBody>
          <a:bodyPr/>
          <a:lstStyle/>
          <a:p>
            <a:r>
              <a:rPr lang="en-IN"/>
              <a:t>Multi-tenancy</a:t>
            </a:r>
          </a:p>
        </p:txBody>
      </p:sp>
      <p:sp>
        <p:nvSpPr>
          <p:cNvPr id="5" name="Text Placeholder 4">
            <a:extLst>
              <a:ext uri="{FF2B5EF4-FFF2-40B4-BE49-F238E27FC236}">
                <a16:creationId xmlns:a16="http://schemas.microsoft.com/office/drawing/2014/main" id="{57C7C2F6-00D6-A961-14E8-ED316190081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337639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E930-D578-C4A7-AD8E-BE2C0175E6DD}"/>
              </a:ext>
            </a:extLst>
          </p:cNvPr>
          <p:cNvSpPr>
            <a:spLocks noGrp="1"/>
          </p:cNvSpPr>
          <p:nvPr>
            <p:ph type="title"/>
          </p:nvPr>
        </p:nvSpPr>
        <p:spPr/>
        <p:txBody>
          <a:bodyPr/>
          <a:lstStyle/>
          <a:p>
            <a:r>
              <a:rPr lang="en-IN" dirty="0"/>
              <a:t>Multi-tenancy in Cloud</a:t>
            </a:r>
          </a:p>
        </p:txBody>
      </p:sp>
      <p:sp>
        <p:nvSpPr>
          <p:cNvPr id="3" name="Content Placeholder 2">
            <a:extLst>
              <a:ext uri="{FF2B5EF4-FFF2-40B4-BE49-F238E27FC236}">
                <a16:creationId xmlns:a16="http://schemas.microsoft.com/office/drawing/2014/main" id="{A3388FF6-A1D4-5DD6-1D1E-3A0D9184796C}"/>
              </a:ext>
            </a:extLst>
          </p:cNvPr>
          <p:cNvSpPr>
            <a:spLocks noGrp="1"/>
          </p:cNvSpPr>
          <p:nvPr>
            <p:ph idx="1"/>
          </p:nvPr>
        </p:nvSpPr>
        <p:spPr/>
        <p:txBody>
          <a:bodyPr/>
          <a:lstStyle/>
          <a:p>
            <a:r>
              <a:rPr lang="en-US" dirty="0"/>
              <a:t>In cloud computing, multi-tenancy is all about sharing, i.e. multiple customers are served by a single instance of an application. </a:t>
            </a:r>
          </a:p>
          <a:p>
            <a:r>
              <a:rPr lang="en-US" dirty="0"/>
              <a:t>Sharing resources such as configurations, user management rules, and data – all of which can be customized and physically integrated but logically separated.</a:t>
            </a:r>
          </a:p>
          <a:p>
            <a:r>
              <a:rPr lang="en-US" dirty="0"/>
              <a:t>Types of multi-tenant cloud architectures</a:t>
            </a:r>
          </a:p>
          <a:p>
            <a:endParaRPr lang="en-IN" dirty="0"/>
          </a:p>
        </p:txBody>
      </p:sp>
    </p:spTree>
    <p:extLst>
      <p:ext uri="{BB962C8B-B14F-4D97-AF65-F5344CB8AC3E}">
        <p14:creationId xmlns:p14="http://schemas.microsoft.com/office/powerpoint/2010/main" val="643353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E930-D578-C4A7-AD8E-BE2C0175E6DD}"/>
              </a:ext>
            </a:extLst>
          </p:cNvPr>
          <p:cNvSpPr>
            <a:spLocks noGrp="1"/>
          </p:cNvSpPr>
          <p:nvPr>
            <p:ph type="title"/>
          </p:nvPr>
        </p:nvSpPr>
        <p:spPr/>
        <p:txBody>
          <a:bodyPr/>
          <a:lstStyle/>
          <a:p>
            <a:r>
              <a:rPr lang="en-US" dirty="0"/>
              <a:t>Types of Multi-tenant Cloud Architectures</a:t>
            </a:r>
            <a:endParaRPr lang="en-IN" dirty="0"/>
          </a:p>
        </p:txBody>
      </p:sp>
      <p:sp>
        <p:nvSpPr>
          <p:cNvPr id="3" name="Content Placeholder 2">
            <a:extLst>
              <a:ext uri="{FF2B5EF4-FFF2-40B4-BE49-F238E27FC236}">
                <a16:creationId xmlns:a16="http://schemas.microsoft.com/office/drawing/2014/main" id="{A3388FF6-A1D4-5DD6-1D1E-3A0D9184796C}"/>
              </a:ext>
            </a:extLst>
          </p:cNvPr>
          <p:cNvSpPr>
            <a:spLocks noGrp="1"/>
          </p:cNvSpPr>
          <p:nvPr>
            <p:ph idx="1"/>
          </p:nvPr>
        </p:nvSpPr>
        <p:spPr/>
        <p:txBody>
          <a:bodyPr/>
          <a:lstStyle/>
          <a:p>
            <a:r>
              <a:rPr lang="en-US" dirty="0"/>
              <a:t>One App Instance, One Database</a:t>
            </a:r>
          </a:p>
          <a:p>
            <a:pPr lvl="1"/>
            <a:r>
              <a:rPr lang="en-US" dirty="0"/>
              <a:t>A single instance of the software will support single databases. </a:t>
            </a:r>
          </a:p>
          <a:p>
            <a:pPr lvl="1"/>
            <a:r>
              <a:rPr lang="en-US" dirty="0"/>
              <a:t>This multi-tenancy architectural style offers scalability and increases capacity as and when the tenants increase. </a:t>
            </a:r>
          </a:p>
          <a:p>
            <a:pPr lvl="1"/>
            <a:r>
              <a:rPr lang="en-US" dirty="0"/>
              <a:t>However, the biggest drawback of one app instance, one database is the </a:t>
            </a:r>
            <a:r>
              <a:rPr lang="en-US" b="1" dirty="0"/>
              <a:t>noisy-</a:t>
            </a:r>
            <a:r>
              <a:rPr lang="en-US" b="1" dirty="0" err="1"/>
              <a:t>neighbour</a:t>
            </a:r>
            <a:r>
              <a:rPr lang="en-US" dirty="0"/>
              <a:t> effect. (</a:t>
            </a:r>
            <a:r>
              <a:rPr lang="en-US" i="1" dirty="0"/>
              <a:t>When multiple tenants make requests to the same database server, performance issues can occur resulting in noisy </a:t>
            </a:r>
            <a:r>
              <a:rPr lang="en-US" i="1" dirty="0" err="1"/>
              <a:t>neighbours</a:t>
            </a:r>
            <a:r>
              <a:rPr lang="en-US" i="1" dirty="0"/>
              <a:t>.</a:t>
            </a:r>
            <a:r>
              <a:rPr lang="en-US" dirty="0"/>
              <a:t>)</a:t>
            </a:r>
          </a:p>
          <a:p>
            <a:r>
              <a:rPr lang="en-US" dirty="0"/>
              <a:t>One App Instance, Several Databases</a:t>
            </a:r>
          </a:p>
          <a:p>
            <a:pPr lvl="1"/>
            <a:r>
              <a:rPr lang="en-US" dirty="0"/>
              <a:t>A single instance of the software supports multiple databases. This can get expensive as you are asking for a separate space to store the tenant data.</a:t>
            </a:r>
          </a:p>
          <a:p>
            <a:pPr lvl="1"/>
            <a:endParaRPr lang="en-US" dirty="0"/>
          </a:p>
          <a:p>
            <a:pPr lvl="1"/>
            <a:endParaRPr lang="en-US" dirty="0"/>
          </a:p>
          <a:p>
            <a:endParaRPr lang="en-IN" dirty="0"/>
          </a:p>
        </p:txBody>
      </p:sp>
    </p:spTree>
    <p:extLst>
      <p:ext uri="{BB962C8B-B14F-4D97-AF65-F5344CB8AC3E}">
        <p14:creationId xmlns:p14="http://schemas.microsoft.com/office/powerpoint/2010/main" val="927284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7F97C-4852-5D46-C9CD-A8F5FDD68170}"/>
              </a:ext>
            </a:extLst>
          </p:cNvPr>
          <p:cNvSpPr>
            <a:spLocks noGrp="1"/>
          </p:cNvSpPr>
          <p:nvPr>
            <p:ph type="title"/>
          </p:nvPr>
        </p:nvSpPr>
        <p:spPr/>
        <p:txBody>
          <a:bodyPr/>
          <a:lstStyle/>
          <a:p>
            <a:r>
              <a:rPr lang="en-IN" dirty="0"/>
              <a:t>Degrees of Multi-Tenancy</a:t>
            </a:r>
          </a:p>
        </p:txBody>
      </p:sp>
      <p:sp>
        <p:nvSpPr>
          <p:cNvPr id="3" name="Content Placeholder 2">
            <a:extLst>
              <a:ext uri="{FF2B5EF4-FFF2-40B4-BE49-F238E27FC236}">
                <a16:creationId xmlns:a16="http://schemas.microsoft.com/office/drawing/2014/main" id="{43C408DA-7F8A-186F-E96F-13D3B5A8A38B}"/>
              </a:ext>
            </a:extLst>
          </p:cNvPr>
          <p:cNvSpPr>
            <a:spLocks noGrp="1"/>
          </p:cNvSpPr>
          <p:nvPr>
            <p:ph idx="1"/>
          </p:nvPr>
        </p:nvSpPr>
        <p:spPr/>
        <p:txBody>
          <a:bodyPr>
            <a:normAutofit fontScale="85000" lnSpcReduction="20000"/>
          </a:bodyPr>
          <a:lstStyle/>
          <a:p>
            <a:r>
              <a:rPr lang="en-US" dirty="0"/>
              <a:t>The </a:t>
            </a:r>
            <a:r>
              <a:rPr lang="en-US" b="1" dirty="0"/>
              <a:t>degree of multi-tenancy</a:t>
            </a:r>
            <a:r>
              <a:rPr lang="en-US" dirty="0"/>
              <a:t> is based on how much of the core application (SaaS) layer is designed to be shared across tenants. </a:t>
            </a:r>
          </a:p>
          <a:p>
            <a:r>
              <a:rPr lang="en-US" dirty="0"/>
              <a:t>The highest degree of multi-tenancy allows the database schema to be shared and supports customization of the business logic, workflow and user-interface layers. </a:t>
            </a:r>
          </a:p>
          <a:p>
            <a:pPr lvl="1"/>
            <a:r>
              <a:rPr lang="en-US" dirty="0"/>
              <a:t>In other words, all the sub-layers of SaaS offer multi-tenancy in this degree.</a:t>
            </a:r>
          </a:p>
          <a:p>
            <a:r>
              <a:rPr lang="en-US" dirty="0"/>
              <a:t>In the lowest degree, multi-tenancy is limited to the IaaS and PaaS layers, with dedicated SaaS layers for each tenant.</a:t>
            </a:r>
            <a:endParaRPr lang="en-IN" dirty="0"/>
          </a:p>
          <a:p>
            <a:r>
              <a:rPr lang="en-US" dirty="0"/>
              <a:t>Examples</a:t>
            </a:r>
          </a:p>
          <a:p>
            <a:pPr lvl="1"/>
            <a:r>
              <a:rPr lang="en-US" dirty="0"/>
              <a:t>Salesforce.com, at the relatively high end of the multi-tenancy spectrum, has 72,500 customers who are supported by 8 to 12 multi-tenant instances (meaning IaaS/PaaS instances) in a 1:5000 ratio. So, each multi-tenant instance supports 5,000 tenants who share the same database schema. </a:t>
            </a:r>
          </a:p>
          <a:p>
            <a:pPr lvl="1"/>
            <a:r>
              <a:rPr lang="en-US" dirty="0"/>
              <a:t>Intacct, a financial systems SaaS provider has more than 2,500 customers who share 10 instances in a 1:250 ratio.</a:t>
            </a:r>
          </a:p>
        </p:txBody>
      </p:sp>
    </p:spTree>
    <p:extLst>
      <p:ext uri="{BB962C8B-B14F-4D97-AF65-F5344CB8AC3E}">
        <p14:creationId xmlns:p14="http://schemas.microsoft.com/office/powerpoint/2010/main" val="3939545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F938-E509-A5A4-D53B-1550C3365033}"/>
              </a:ext>
            </a:extLst>
          </p:cNvPr>
          <p:cNvSpPr>
            <a:spLocks noGrp="1"/>
          </p:cNvSpPr>
          <p:nvPr>
            <p:ph type="title"/>
          </p:nvPr>
        </p:nvSpPr>
        <p:spPr/>
        <p:txBody>
          <a:bodyPr/>
          <a:lstStyle/>
          <a:p>
            <a:r>
              <a:rPr lang="en-IN" dirty="0"/>
              <a:t>Multi-Tenancy Data Architecture</a:t>
            </a:r>
          </a:p>
        </p:txBody>
      </p:sp>
      <p:sp>
        <p:nvSpPr>
          <p:cNvPr id="3" name="Content Placeholder 2">
            <a:extLst>
              <a:ext uri="{FF2B5EF4-FFF2-40B4-BE49-F238E27FC236}">
                <a16:creationId xmlns:a16="http://schemas.microsoft.com/office/drawing/2014/main" id="{85FDD7E0-1B5A-63FB-8DED-D595F293D45E}"/>
              </a:ext>
            </a:extLst>
          </p:cNvPr>
          <p:cNvSpPr>
            <a:spLocks noGrp="1"/>
          </p:cNvSpPr>
          <p:nvPr>
            <p:ph idx="1"/>
          </p:nvPr>
        </p:nvSpPr>
        <p:spPr/>
        <p:txBody>
          <a:bodyPr/>
          <a:lstStyle/>
          <a:p>
            <a:r>
              <a:rPr lang="en-IN" dirty="0"/>
              <a:t>Four Approaches</a:t>
            </a:r>
          </a:p>
          <a:p>
            <a:pPr lvl="1"/>
            <a:r>
              <a:rPr lang="en-IN" dirty="0"/>
              <a:t>Single database, shared schema</a:t>
            </a:r>
          </a:p>
          <a:p>
            <a:pPr lvl="1"/>
            <a:r>
              <a:rPr lang="en-IN" dirty="0"/>
              <a:t>Single database, separate schema</a:t>
            </a:r>
          </a:p>
          <a:p>
            <a:pPr lvl="1"/>
            <a:r>
              <a:rPr lang="en-IN" dirty="0"/>
              <a:t>Database per tenant</a:t>
            </a:r>
          </a:p>
          <a:p>
            <a:pPr lvl="1"/>
            <a:r>
              <a:rPr lang="en-IN" dirty="0"/>
              <a:t>Multiple databases, multiple tenants per database, shared schema</a:t>
            </a:r>
          </a:p>
          <a:p>
            <a:pPr lvl="1"/>
            <a:endParaRPr lang="en-IN" dirty="0"/>
          </a:p>
        </p:txBody>
      </p:sp>
    </p:spTree>
    <p:extLst>
      <p:ext uri="{BB962C8B-B14F-4D97-AF65-F5344CB8AC3E}">
        <p14:creationId xmlns:p14="http://schemas.microsoft.com/office/powerpoint/2010/main" val="34634397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9E66-E836-6088-9BCE-70BF5C7FFED0}"/>
              </a:ext>
            </a:extLst>
          </p:cNvPr>
          <p:cNvSpPr>
            <a:spLocks noGrp="1"/>
          </p:cNvSpPr>
          <p:nvPr>
            <p:ph type="title"/>
          </p:nvPr>
        </p:nvSpPr>
        <p:spPr/>
        <p:txBody>
          <a:bodyPr/>
          <a:lstStyle/>
          <a:p>
            <a:r>
              <a:rPr lang="en-IN" dirty="0"/>
              <a:t>Single Database, Shared Schema</a:t>
            </a:r>
          </a:p>
        </p:txBody>
      </p:sp>
      <p:sp>
        <p:nvSpPr>
          <p:cNvPr id="3" name="Content Placeholder 2">
            <a:extLst>
              <a:ext uri="{FF2B5EF4-FFF2-40B4-BE49-F238E27FC236}">
                <a16:creationId xmlns:a16="http://schemas.microsoft.com/office/drawing/2014/main" id="{F1DB7347-0119-9AF4-807F-75204AB147F1}"/>
              </a:ext>
            </a:extLst>
          </p:cNvPr>
          <p:cNvSpPr>
            <a:spLocks noGrp="1"/>
          </p:cNvSpPr>
          <p:nvPr>
            <p:ph sz="half" idx="1"/>
          </p:nvPr>
        </p:nvSpPr>
        <p:spPr/>
        <p:txBody>
          <a:bodyPr/>
          <a:lstStyle/>
          <a:p>
            <a:r>
              <a:rPr lang="en-US" dirty="0"/>
              <a:t>One database to hold the data for all tenants</a:t>
            </a:r>
          </a:p>
          <a:p>
            <a:r>
              <a:rPr lang="en-US" dirty="0"/>
              <a:t>Every tenant's data is stored in the same set of tables</a:t>
            </a:r>
          </a:p>
          <a:p>
            <a:r>
              <a:rPr lang="en-US" dirty="0"/>
              <a:t>Tables that contain tenant-specific data include a column to identify which tenant each row belongs to</a:t>
            </a:r>
          </a:p>
          <a:p>
            <a:endParaRPr lang="en-IN" dirty="0"/>
          </a:p>
        </p:txBody>
      </p:sp>
      <p:sp>
        <p:nvSpPr>
          <p:cNvPr id="4" name="Content Placeholder 3">
            <a:extLst>
              <a:ext uri="{FF2B5EF4-FFF2-40B4-BE49-F238E27FC236}">
                <a16:creationId xmlns:a16="http://schemas.microsoft.com/office/drawing/2014/main" id="{CAB2D4F5-4928-1E86-EE1E-EC5F3C237E49}"/>
              </a:ext>
            </a:extLst>
          </p:cNvPr>
          <p:cNvSpPr>
            <a:spLocks noGrp="1"/>
          </p:cNvSpPr>
          <p:nvPr>
            <p:ph sz="half" idx="2"/>
          </p:nvPr>
        </p:nvSpPr>
        <p:spPr/>
        <p:txBody>
          <a:bodyPr/>
          <a:lstStyle/>
          <a:p>
            <a:endParaRPr lang="en-IN"/>
          </a:p>
        </p:txBody>
      </p:sp>
      <p:pic>
        <p:nvPicPr>
          <p:cNvPr id="1026" name="Picture 2" descr="SingleDatabase_SharedSchema">
            <a:extLst>
              <a:ext uri="{FF2B5EF4-FFF2-40B4-BE49-F238E27FC236}">
                <a16:creationId xmlns:a16="http://schemas.microsoft.com/office/drawing/2014/main" id="{1FC74A66-A13B-DCD2-97AF-84DCBFBBB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370388"/>
            <a:ext cx="50101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8369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9E66-E836-6088-9BCE-70BF5C7FFED0}"/>
              </a:ext>
            </a:extLst>
          </p:cNvPr>
          <p:cNvSpPr>
            <a:spLocks noGrp="1"/>
          </p:cNvSpPr>
          <p:nvPr>
            <p:ph type="title"/>
          </p:nvPr>
        </p:nvSpPr>
        <p:spPr/>
        <p:txBody>
          <a:bodyPr/>
          <a:lstStyle/>
          <a:p>
            <a:r>
              <a:rPr lang="en-IN" dirty="0"/>
              <a:t>Single Database, Separate Schema</a:t>
            </a:r>
          </a:p>
        </p:txBody>
      </p:sp>
      <p:sp>
        <p:nvSpPr>
          <p:cNvPr id="3" name="Content Placeholder 2">
            <a:extLst>
              <a:ext uri="{FF2B5EF4-FFF2-40B4-BE49-F238E27FC236}">
                <a16:creationId xmlns:a16="http://schemas.microsoft.com/office/drawing/2014/main" id="{F1DB7347-0119-9AF4-807F-75204AB147F1}"/>
              </a:ext>
            </a:extLst>
          </p:cNvPr>
          <p:cNvSpPr>
            <a:spLocks noGrp="1"/>
          </p:cNvSpPr>
          <p:nvPr>
            <p:ph sz="half" idx="1"/>
          </p:nvPr>
        </p:nvSpPr>
        <p:spPr/>
        <p:txBody>
          <a:bodyPr/>
          <a:lstStyle/>
          <a:p>
            <a:r>
              <a:rPr lang="en-US" dirty="0"/>
              <a:t>One database to hold the data for all tenants</a:t>
            </a:r>
          </a:p>
          <a:p>
            <a:r>
              <a:rPr lang="en-US" dirty="0"/>
              <a:t>Separate tables for each tenant, each set under a tenant-specific schema</a:t>
            </a:r>
          </a:p>
        </p:txBody>
      </p:sp>
      <p:sp>
        <p:nvSpPr>
          <p:cNvPr id="4" name="Content Placeholder 3">
            <a:extLst>
              <a:ext uri="{FF2B5EF4-FFF2-40B4-BE49-F238E27FC236}">
                <a16:creationId xmlns:a16="http://schemas.microsoft.com/office/drawing/2014/main" id="{CAB2D4F5-4928-1E86-EE1E-EC5F3C237E49}"/>
              </a:ext>
            </a:extLst>
          </p:cNvPr>
          <p:cNvSpPr>
            <a:spLocks noGrp="1"/>
          </p:cNvSpPr>
          <p:nvPr>
            <p:ph sz="half" idx="2"/>
          </p:nvPr>
        </p:nvSpPr>
        <p:spPr/>
        <p:txBody>
          <a:bodyPr/>
          <a:lstStyle/>
          <a:p>
            <a:endParaRPr lang="en-IN"/>
          </a:p>
        </p:txBody>
      </p:sp>
      <p:pic>
        <p:nvPicPr>
          <p:cNvPr id="2050" name="Picture 2" descr="SingleDatabase_SeparateSchema-1">
            <a:extLst>
              <a:ext uri="{FF2B5EF4-FFF2-40B4-BE49-F238E27FC236}">
                <a16:creationId xmlns:a16="http://schemas.microsoft.com/office/drawing/2014/main" id="{3F5C5B34-5141-306A-4836-0B45D0CB3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654906"/>
            <a:ext cx="57150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0171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9E66-E836-6088-9BCE-70BF5C7FFED0}"/>
              </a:ext>
            </a:extLst>
          </p:cNvPr>
          <p:cNvSpPr>
            <a:spLocks noGrp="1"/>
          </p:cNvSpPr>
          <p:nvPr>
            <p:ph type="title"/>
          </p:nvPr>
        </p:nvSpPr>
        <p:spPr/>
        <p:txBody>
          <a:bodyPr/>
          <a:lstStyle/>
          <a:p>
            <a:r>
              <a:rPr lang="en-IN" dirty="0"/>
              <a:t>Database Per Tenant</a:t>
            </a:r>
          </a:p>
        </p:txBody>
      </p:sp>
      <p:sp>
        <p:nvSpPr>
          <p:cNvPr id="3" name="Content Placeholder 2">
            <a:extLst>
              <a:ext uri="{FF2B5EF4-FFF2-40B4-BE49-F238E27FC236}">
                <a16:creationId xmlns:a16="http://schemas.microsoft.com/office/drawing/2014/main" id="{F1DB7347-0119-9AF4-807F-75204AB147F1}"/>
              </a:ext>
            </a:extLst>
          </p:cNvPr>
          <p:cNvSpPr>
            <a:spLocks noGrp="1"/>
          </p:cNvSpPr>
          <p:nvPr>
            <p:ph sz="half" idx="1"/>
          </p:nvPr>
        </p:nvSpPr>
        <p:spPr/>
        <p:txBody>
          <a:bodyPr/>
          <a:lstStyle/>
          <a:p>
            <a:r>
              <a:rPr lang="en-US" dirty="0"/>
              <a:t>Each tenant has its own database</a:t>
            </a:r>
          </a:p>
          <a:p>
            <a:endParaRPr lang="en-US" dirty="0"/>
          </a:p>
        </p:txBody>
      </p:sp>
      <p:sp>
        <p:nvSpPr>
          <p:cNvPr id="4" name="Content Placeholder 3">
            <a:extLst>
              <a:ext uri="{FF2B5EF4-FFF2-40B4-BE49-F238E27FC236}">
                <a16:creationId xmlns:a16="http://schemas.microsoft.com/office/drawing/2014/main" id="{CAB2D4F5-4928-1E86-EE1E-EC5F3C237E49}"/>
              </a:ext>
            </a:extLst>
          </p:cNvPr>
          <p:cNvSpPr>
            <a:spLocks noGrp="1"/>
          </p:cNvSpPr>
          <p:nvPr>
            <p:ph sz="half" idx="2"/>
          </p:nvPr>
        </p:nvSpPr>
        <p:spPr/>
        <p:txBody>
          <a:bodyPr/>
          <a:lstStyle/>
          <a:p>
            <a:endParaRPr lang="en-IN"/>
          </a:p>
        </p:txBody>
      </p:sp>
      <p:pic>
        <p:nvPicPr>
          <p:cNvPr id="3074" name="Picture 2" descr="DatabasePerTenant-1">
            <a:extLst>
              <a:ext uri="{FF2B5EF4-FFF2-40B4-BE49-F238E27FC236}">
                <a16:creationId xmlns:a16="http://schemas.microsoft.com/office/drawing/2014/main" id="{84440F9F-163F-BD21-DD3A-08D3CE1BE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132" y="2432354"/>
            <a:ext cx="5343525" cy="2219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196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69E66-E836-6088-9BCE-70BF5C7FFED0}"/>
              </a:ext>
            </a:extLst>
          </p:cNvPr>
          <p:cNvSpPr>
            <a:spLocks noGrp="1"/>
          </p:cNvSpPr>
          <p:nvPr>
            <p:ph type="title"/>
          </p:nvPr>
        </p:nvSpPr>
        <p:spPr/>
        <p:txBody>
          <a:bodyPr>
            <a:normAutofit/>
          </a:bodyPr>
          <a:lstStyle/>
          <a:p>
            <a:r>
              <a:rPr lang="en-IN" dirty="0"/>
              <a:t>Multiple Databases, Multiple Tenants Per Database, Shared Schema</a:t>
            </a:r>
          </a:p>
        </p:txBody>
      </p:sp>
      <p:sp>
        <p:nvSpPr>
          <p:cNvPr id="3" name="Content Placeholder 2">
            <a:extLst>
              <a:ext uri="{FF2B5EF4-FFF2-40B4-BE49-F238E27FC236}">
                <a16:creationId xmlns:a16="http://schemas.microsoft.com/office/drawing/2014/main" id="{F1DB7347-0119-9AF4-807F-75204AB147F1}"/>
              </a:ext>
            </a:extLst>
          </p:cNvPr>
          <p:cNvSpPr>
            <a:spLocks noGrp="1"/>
          </p:cNvSpPr>
          <p:nvPr>
            <p:ph sz="half" idx="1"/>
          </p:nvPr>
        </p:nvSpPr>
        <p:spPr/>
        <p:txBody>
          <a:bodyPr/>
          <a:lstStyle/>
          <a:p>
            <a:r>
              <a:rPr lang="en-US" dirty="0"/>
              <a:t>Hybrid of approach #1 and approach #3</a:t>
            </a:r>
          </a:p>
          <a:p>
            <a:r>
              <a:rPr lang="en-US" dirty="0"/>
              <a:t>A pool of databases exist</a:t>
            </a:r>
          </a:p>
          <a:p>
            <a:r>
              <a:rPr lang="en-US" dirty="0"/>
              <a:t>Tenants share a database and schema with other tenants, but are spread over multiple databases</a:t>
            </a:r>
          </a:p>
          <a:p>
            <a:endParaRPr lang="en-US" dirty="0"/>
          </a:p>
        </p:txBody>
      </p:sp>
      <p:sp>
        <p:nvSpPr>
          <p:cNvPr id="4" name="Content Placeholder 3">
            <a:extLst>
              <a:ext uri="{FF2B5EF4-FFF2-40B4-BE49-F238E27FC236}">
                <a16:creationId xmlns:a16="http://schemas.microsoft.com/office/drawing/2014/main" id="{CAB2D4F5-4928-1E86-EE1E-EC5F3C237E49}"/>
              </a:ext>
            </a:extLst>
          </p:cNvPr>
          <p:cNvSpPr>
            <a:spLocks noGrp="1"/>
          </p:cNvSpPr>
          <p:nvPr>
            <p:ph sz="half" idx="2"/>
          </p:nvPr>
        </p:nvSpPr>
        <p:spPr/>
        <p:txBody>
          <a:bodyPr/>
          <a:lstStyle/>
          <a:p>
            <a:endParaRPr lang="en-IN"/>
          </a:p>
        </p:txBody>
      </p:sp>
      <p:pic>
        <p:nvPicPr>
          <p:cNvPr id="4098" name="Picture 2" descr="MultipleDatabases_SharedSchema">
            <a:extLst>
              <a:ext uri="{FF2B5EF4-FFF2-40B4-BE49-F238E27FC236}">
                <a16:creationId xmlns:a16="http://schemas.microsoft.com/office/drawing/2014/main" id="{D861C822-8C9D-1359-4FB5-56BDC5C3E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039" y="2435083"/>
            <a:ext cx="571500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737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6156</TotalTime>
  <Words>3195</Words>
  <Application>Microsoft Office PowerPoint</Application>
  <PresentationFormat>Widescreen</PresentationFormat>
  <Paragraphs>423</Paragraphs>
  <Slides>101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101</vt:i4>
      </vt:variant>
    </vt:vector>
  </HeadingPairs>
  <TitlesOfParts>
    <vt:vector size="105" baseType="lpstr">
      <vt:lpstr>Arial</vt:lpstr>
      <vt:lpstr>Calibri</vt:lpstr>
      <vt:lpstr>Calibri Light</vt:lpstr>
      <vt:lpstr>Office Theme</vt:lpstr>
      <vt:lpstr>Cloud Computing</vt:lpstr>
      <vt:lpstr>Session 1: Introduction to Cloud</vt:lpstr>
      <vt:lpstr>Why Cloud?</vt:lpstr>
      <vt:lpstr>Challenges Before Cloud</vt:lpstr>
      <vt:lpstr>The Cloud Solution</vt:lpstr>
      <vt:lpstr>Five Characteristics of Cloud Computing</vt:lpstr>
      <vt:lpstr>Six Advantages of Cloud Computing</vt:lpstr>
      <vt:lpstr>Problems solved by the Cloud</vt:lpstr>
      <vt:lpstr>NIST Definition</vt:lpstr>
      <vt:lpstr>Cloud Vendors</vt:lpstr>
      <vt:lpstr>Session 2: Cloud Models or Managed Services</vt:lpstr>
      <vt:lpstr>Managed Services / Cloud Computing Types</vt:lpstr>
      <vt:lpstr>Iaas, Paas, SaaS</vt:lpstr>
      <vt:lpstr>IaaS, PaaS, SaaS</vt:lpstr>
      <vt:lpstr>IaaS, PaaS, SaaS</vt:lpstr>
      <vt:lpstr>Example of Cloud Computing Types</vt:lpstr>
      <vt:lpstr>Iaas: Virtualization</vt:lpstr>
      <vt:lpstr>What is Virtualization?</vt:lpstr>
      <vt:lpstr>Solution: Virtualization</vt:lpstr>
      <vt:lpstr>How does Virtualization Work?</vt:lpstr>
      <vt:lpstr>Resource Partitioning</vt:lpstr>
      <vt:lpstr>Virtualization – Good References</vt:lpstr>
      <vt:lpstr>Virtualization Types</vt:lpstr>
      <vt:lpstr>Type 1 and 2</vt:lpstr>
      <vt:lpstr>Another important point</vt:lpstr>
      <vt:lpstr>PowerPoint Presentation</vt:lpstr>
      <vt:lpstr>PaaS: Example: RAID</vt:lpstr>
      <vt:lpstr>Redundant Array of Inexpensive Disks (RAID)</vt:lpstr>
      <vt:lpstr>Redundant Array of Inexpensive Disks (RAID)</vt:lpstr>
      <vt:lpstr>RAID levels</vt:lpstr>
      <vt:lpstr>SaaS: Example - SalesForce</vt:lpstr>
      <vt:lpstr>Salesforce.com</vt:lpstr>
      <vt:lpstr>AWS Introduction</vt:lpstr>
      <vt:lpstr>AWS Global Infrastructure</vt:lpstr>
      <vt:lpstr>AWS Regions</vt:lpstr>
      <vt:lpstr>How to choose an AWS Region?</vt:lpstr>
      <vt:lpstr>AWS Availability Zones</vt:lpstr>
      <vt:lpstr>AWS Points of Presence (Edge Locations)</vt:lpstr>
      <vt:lpstr>Signup</vt:lpstr>
      <vt:lpstr>After successful signup</vt:lpstr>
      <vt:lpstr>EC2</vt:lpstr>
      <vt:lpstr>EC2 Basics</vt:lpstr>
      <vt:lpstr>EC2 User Data</vt:lpstr>
      <vt:lpstr>Create an EC2 Instance using EC2 User Data</vt:lpstr>
      <vt:lpstr>Test the EC2 Instance </vt:lpstr>
      <vt:lpstr>EC2 Instance Types – Overview</vt:lpstr>
      <vt:lpstr>EC2 Instance Types – Example</vt:lpstr>
      <vt:lpstr>Security Groups and Classic Ports</vt:lpstr>
      <vt:lpstr>Security Groups</vt:lpstr>
      <vt:lpstr>Security Groups - Example</vt:lpstr>
      <vt:lpstr>Ports to Remember</vt:lpstr>
      <vt:lpstr>Security Groups – Hands on</vt:lpstr>
      <vt:lpstr>Security Groups – Hands on</vt:lpstr>
      <vt:lpstr>Security Groups – Hands on</vt:lpstr>
      <vt:lpstr>Security Groups – Hands on</vt:lpstr>
      <vt:lpstr>Security Groups – Hands on</vt:lpstr>
      <vt:lpstr>Using SSH – Putty</vt:lpstr>
      <vt:lpstr>Puttygen</vt:lpstr>
      <vt:lpstr>Now try Putty</vt:lpstr>
      <vt:lpstr>Alternative to SSH - EC2 Instance Connect</vt:lpstr>
      <vt:lpstr>EC2 Instance Connect</vt:lpstr>
      <vt:lpstr>Result</vt:lpstr>
      <vt:lpstr>Amazon Virtual Private Cloud (VPC)</vt:lpstr>
      <vt:lpstr>VPC Basics</vt:lpstr>
      <vt:lpstr>VPC Organization</vt:lpstr>
      <vt:lpstr>Creating a Custom VPC</vt:lpstr>
      <vt:lpstr>Default VPC</vt:lpstr>
      <vt:lpstr>Creating our Own VPC – Use these Values</vt:lpstr>
      <vt:lpstr>Creating a VPC</vt:lpstr>
      <vt:lpstr>Subnet Associations</vt:lpstr>
      <vt:lpstr>Setting up NAT</vt:lpstr>
      <vt:lpstr>Done!</vt:lpstr>
      <vt:lpstr>Clean up (Avoid Billing)</vt:lpstr>
      <vt:lpstr>AWS S3</vt:lpstr>
      <vt:lpstr>AWS Storage Options</vt:lpstr>
      <vt:lpstr>AWS Simple Storage Service (S3)</vt:lpstr>
      <vt:lpstr>Details about S3</vt:lpstr>
      <vt:lpstr>File Storage versus Object Storage</vt:lpstr>
      <vt:lpstr>S3 Bucket Creation</vt:lpstr>
      <vt:lpstr>Hands-on</vt:lpstr>
      <vt:lpstr>Serverless and AWS Lambda</vt:lpstr>
      <vt:lpstr>What is Serverless Computing?</vt:lpstr>
      <vt:lpstr>Lambda Overview</vt:lpstr>
      <vt:lpstr>Lambda Overview</vt:lpstr>
      <vt:lpstr>Hands-on</vt:lpstr>
      <vt:lpstr>Create Lambda Function</vt:lpstr>
      <vt:lpstr>Create Amazon S3 Trigger</vt:lpstr>
      <vt:lpstr>Write the Functions Code</vt:lpstr>
      <vt:lpstr>Test the Lambda Function using S3 Trigger</vt:lpstr>
      <vt:lpstr>Clean up</vt:lpstr>
      <vt:lpstr>Multi-tenancy</vt:lpstr>
      <vt:lpstr>Multi-tenancy in Cloud</vt:lpstr>
      <vt:lpstr>Types of Multi-tenant Cloud Architectures</vt:lpstr>
      <vt:lpstr>Degrees of Multi-Tenancy</vt:lpstr>
      <vt:lpstr>Multi-Tenancy Data Architecture</vt:lpstr>
      <vt:lpstr>Single Database, Shared Schema</vt:lpstr>
      <vt:lpstr>Single Database, Separate Schema</vt:lpstr>
      <vt:lpstr>Database Per Tenant</vt:lpstr>
      <vt:lpstr>Multiple Databases, Multiple Tenants Per Database, Shared Schema</vt:lpstr>
      <vt:lpstr>How to Choose Multi-Tenancy Degree?</vt:lpstr>
      <vt:lpstr>How to decide Level of Multi-tenancy?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Web Services (AWS)</dc:title>
  <dc:creator>Atul Kahate</dc:creator>
  <cp:lastModifiedBy>Atul Kahate</cp:lastModifiedBy>
  <cp:revision>33</cp:revision>
  <dcterms:created xsi:type="dcterms:W3CDTF">2022-05-27T02:37:57Z</dcterms:created>
  <dcterms:modified xsi:type="dcterms:W3CDTF">2023-04-15T13:58:42Z</dcterms:modified>
</cp:coreProperties>
</file>